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4"/>
  </p:notesMasterIdLst>
  <p:handoutMasterIdLst>
    <p:handoutMasterId r:id="rId35"/>
  </p:handoutMasterIdLst>
  <p:sldIdLst>
    <p:sldId id="360" r:id="rId2"/>
    <p:sldId id="5869" r:id="rId3"/>
    <p:sldId id="5871" r:id="rId4"/>
    <p:sldId id="405" r:id="rId5"/>
    <p:sldId id="462" r:id="rId6"/>
    <p:sldId id="461" r:id="rId7"/>
    <p:sldId id="5872" r:id="rId8"/>
    <p:sldId id="5873" r:id="rId9"/>
    <p:sldId id="5870" r:id="rId10"/>
    <p:sldId id="5874" r:id="rId11"/>
    <p:sldId id="5875" r:id="rId12"/>
    <p:sldId id="5876" r:id="rId13"/>
    <p:sldId id="5877" r:id="rId14"/>
    <p:sldId id="5878" r:id="rId15"/>
    <p:sldId id="5879" r:id="rId16"/>
    <p:sldId id="5880" r:id="rId17"/>
    <p:sldId id="5881" r:id="rId18"/>
    <p:sldId id="5882" r:id="rId19"/>
    <p:sldId id="5891" r:id="rId20"/>
    <p:sldId id="5884" r:id="rId21"/>
    <p:sldId id="5883" r:id="rId22"/>
    <p:sldId id="5895" r:id="rId23"/>
    <p:sldId id="5885" r:id="rId24"/>
    <p:sldId id="5886" r:id="rId25"/>
    <p:sldId id="5887" r:id="rId26"/>
    <p:sldId id="5888" r:id="rId27"/>
    <p:sldId id="5892" r:id="rId28"/>
    <p:sldId id="5893" r:id="rId29"/>
    <p:sldId id="5889" r:id="rId30"/>
    <p:sldId id="5890" r:id="rId31"/>
    <p:sldId id="5894" r:id="rId32"/>
    <p:sldId id="291" r:id="rId33"/>
  </p:sldIdLst>
  <p:sldSz cx="12192000" cy="6858000"/>
  <p:notesSz cx="7026275"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D9D8"/>
    <a:srgbClr val="37617A"/>
    <a:srgbClr val="DDF1F5"/>
    <a:srgbClr val="8DD0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4674"/>
  </p:normalViewPr>
  <p:slideViewPr>
    <p:cSldViewPr snapToGrid="0" snapToObjects="1">
      <p:cViewPr varScale="1">
        <p:scale>
          <a:sx n="46" d="100"/>
          <a:sy n="46" d="100"/>
        </p:scale>
        <p:origin x="126" y="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82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9863" y="0"/>
            <a:ext cx="3044825" cy="465138"/>
          </a:xfrm>
          <a:prstGeom prst="rect">
            <a:avLst/>
          </a:prstGeom>
        </p:spPr>
        <p:txBody>
          <a:bodyPr vert="horz" lIns="91440" tIns="45720" rIns="91440" bIns="45720" rtlCol="0"/>
          <a:lstStyle>
            <a:lvl1pPr algn="r">
              <a:defRPr sz="1200"/>
            </a:lvl1pPr>
          </a:lstStyle>
          <a:p>
            <a:fld id="{A952A97B-333B-4BC5-8875-87364E3755A3}" type="datetimeFigureOut">
              <a:rPr lang="en-US" smtClean="0"/>
              <a:t>2/27/2023</a:t>
            </a:fld>
            <a:endParaRPr lang="en-US"/>
          </a:p>
        </p:txBody>
      </p:sp>
      <p:sp>
        <p:nvSpPr>
          <p:cNvPr id="4" name="Footer Placeholder 3"/>
          <p:cNvSpPr>
            <a:spLocks noGrp="1"/>
          </p:cNvSpPr>
          <p:nvPr>
            <p:ph type="ftr" sz="quarter" idx="2"/>
          </p:nvPr>
        </p:nvSpPr>
        <p:spPr>
          <a:xfrm>
            <a:off x="0" y="8845550"/>
            <a:ext cx="304482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9863" y="8845550"/>
            <a:ext cx="3044825" cy="465138"/>
          </a:xfrm>
          <a:prstGeom prst="rect">
            <a:avLst/>
          </a:prstGeom>
        </p:spPr>
        <p:txBody>
          <a:bodyPr vert="horz" lIns="91440" tIns="45720" rIns="91440" bIns="45720" rtlCol="0" anchor="b"/>
          <a:lstStyle>
            <a:lvl1pPr algn="r">
              <a:defRPr sz="1200"/>
            </a:lvl1pPr>
          </a:lstStyle>
          <a:p>
            <a:fld id="{5B09F084-047D-432D-B0C5-61D6D20C2C5B}" type="slidenum">
              <a:rPr lang="en-US" smtClean="0"/>
              <a:t>‹#›</a:t>
            </a:fld>
            <a:endParaRPr lang="en-US"/>
          </a:p>
        </p:txBody>
      </p:sp>
    </p:spTree>
    <p:extLst>
      <p:ext uri="{BB962C8B-B14F-4D97-AF65-F5344CB8AC3E}">
        <p14:creationId xmlns:p14="http://schemas.microsoft.com/office/powerpoint/2010/main" val="5785942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7231"/>
          </a:xfrm>
          <a:prstGeom prst="rect">
            <a:avLst/>
          </a:prstGeom>
        </p:spPr>
        <p:txBody>
          <a:bodyPr vert="horz" lIns="93360" tIns="46680" rIns="93360" bIns="46680" rtlCol="0"/>
          <a:lstStyle>
            <a:lvl1pPr algn="l">
              <a:defRPr sz="1200"/>
            </a:lvl1pPr>
          </a:lstStyle>
          <a:p>
            <a:endParaRPr lang="en-US" dirty="0"/>
          </a:p>
        </p:txBody>
      </p:sp>
      <p:sp>
        <p:nvSpPr>
          <p:cNvPr id="3" name="Date Placeholder 2"/>
          <p:cNvSpPr>
            <a:spLocks noGrp="1"/>
          </p:cNvSpPr>
          <p:nvPr>
            <p:ph type="dt" idx="1"/>
          </p:nvPr>
        </p:nvSpPr>
        <p:spPr>
          <a:xfrm>
            <a:off x="3979930" y="0"/>
            <a:ext cx="3044719" cy="467231"/>
          </a:xfrm>
          <a:prstGeom prst="rect">
            <a:avLst/>
          </a:prstGeom>
        </p:spPr>
        <p:txBody>
          <a:bodyPr vert="horz" lIns="93360" tIns="46680" rIns="93360" bIns="46680" rtlCol="0"/>
          <a:lstStyle>
            <a:lvl1pPr algn="r">
              <a:defRPr sz="1200"/>
            </a:lvl1pPr>
          </a:lstStyle>
          <a:p>
            <a:fld id="{41926AC9-5D70-4747-9FD1-A60E66894EB1}" type="datetimeFigureOut">
              <a:rPr lang="en-US" smtClean="0"/>
              <a:t>2/27/2023</a:t>
            </a:fld>
            <a:endParaRPr lang="en-US" dirty="0"/>
          </a:p>
        </p:txBody>
      </p:sp>
      <p:sp>
        <p:nvSpPr>
          <p:cNvPr id="4" name="Slide Image Placeholder 3"/>
          <p:cNvSpPr>
            <a:spLocks noGrp="1" noRot="1" noChangeAspect="1"/>
          </p:cNvSpPr>
          <p:nvPr>
            <p:ph type="sldImg" idx="2"/>
          </p:nvPr>
        </p:nvSpPr>
        <p:spPr>
          <a:xfrm>
            <a:off x="719138" y="1163638"/>
            <a:ext cx="5588000" cy="3143250"/>
          </a:xfrm>
          <a:prstGeom prst="rect">
            <a:avLst/>
          </a:prstGeom>
          <a:noFill/>
          <a:ln w="12700">
            <a:solidFill>
              <a:prstClr val="black"/>
            </a:solidFill>
          </a:ln>
        </p:spPr>
        <p:txBody>
          <a:bodyPr vert="horz" lIns="93360" tIns="46680" rIns="93360" bIns="46680" rtlCol="0" anchor="ctr"/>
          <a:lstStyle/>
          <a:p>
            <a:endParaRPr lang="en-US" dirty="0"/>
          </a:p>
        </p:txBody>
      </p:sp>
      <p:sp>
        <p:nvSpPr>
          <p:cNvPr id="5" name="Notes Placeholder 4"/>
          <p:cNvSpPr>
            <a:spLocks noGrp="1"/>
          </p:cNvSpPr>
          <p:nvPr>
            <p:ph type="body" sz="quarter" idx="3"/>
          </p:nvPr>
        </p:nvSpPr>
        <p:spPr>
          <a:xfrm>
            <a:off x="702628" y="4481532"/>
            <a:ext cx="5621020" cy="3666708"/>
          </a:xfrm>
          <a:prstGeom prst="rect">
            <a:avLst/>
          </a:prstGeom>
        </p:spPr>
        <p:txBody>
          <a:bodyPr vert="horz" lIns="93360" tIns="46680" rIns="93360" bIns="4668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5046"/>
            <a:ext cx="3044719" cy="467230"/>
          </a:xfrm>
          <a:prstGeom prst="rect">
            <a:avLst/>
          </a:prstGeom>
        </p:spPr>
        <p:txBody>
          <a:bodyPr vert="horz" lIns="93360" tIns="46680" rIns="93360" bIns="4668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9930" y="8845046"/>
            <a:ext cx="3044719" cy="467230"/>
          </a:xfrm>
          <a:prstGeom prst="rect">
            <a:avLst/>
          </a:prstGeom>
        </p:spPr>
        <p:txBody>
          <a:bodyPr vert="horz" lIns="93360" tIns="46680" rIns="93360" bIns="46680" rtlCol="0" anchor="b"/>
          <a:lstStyle>
            <a:lvl1pPr algn="r">
              <a:defRPr sz="1200"/>
            </a:lvl1pPr>
          </a:lstStyle>
          <a:p>
            <a:fld id="{3A2D051B-F050-A242-843E-4F3388A7010E}" type="slidenum">
              <a:rPr lang="en-US" smtClean="0"/>
              <a:t>‹#›</a:t>
            </a:fld>
            <a:endParaRPr lang="en-US" dirty="0"/>
          </a:p>
        </p:txBody>
      </p:sp>
    </p:spTree>
    <p:extLst>
      <p:ext uri="{BB962C8B-B14F-4D97-AF65-F5344CB8AC3E}">
        <p14:creationId xmlns:p14="http://schemas.microsoft.com/office/powerpoint/2010/main" val="107439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038600" y="1110007"/>
            <a:ext cx="7002162" cy="2387600"/>
          </a:xfrm>
        </p:spPr>
        <p:txBody>
          <a:bodyPr anchor="b"/>
          <a:lstStyle>
            <a:lvl1pPr algn="l">
              <a:defRPr sz="6000" b="1" i="1">
                <a:solidFill>
                  <a:schemeClr val="bg1"/>
                </a:solidFill>
                <a:latin typeface="Cambria" charset="0"/>
                <a:ea typeface="Cambria" charset="0"/>
                <a:cs typeface="Cambria" charset="0"/>
              </a:defRPr>
            </a:lvl1pPr>
          </a:lstStyle>
          <a:p>
            <a:r>
              <a:rPr lang="en-US"/>
              <a:t>Click to edit Master title style</a:t>
            </a:r>
            <a:endParaRPr lang="en-US" dirty="0"/>
          </a:p>
        </p:txBody>
      </p:sp>
      <p:sp>
        <p:nvSpPr>
          <p:cNvPr id="3" name="Subtitle 2"/>
          <p:cNvSpPr>
            <a:spLocks noGrp="1"/>
          </p:cNvSpPr>
          <p:nvPr>
            <p:ph type="subTitle" idx="1" hasCustomPrompt="1"/>
          </p:nvPr>
        </p:nvSpPr>
        <p:spPr>
          <a:xfrm>
            <a:off x="4038600" y="3657688"/>
            <a:ext cx="7002162" cy="821680"/>
          </a:xfrm>
        </p:spPr>
        <p:txBody>
          <a:bodyPr>
            <a:normAutofit/>
          </a:bodyPr>
          <a:lstStyle>
            <a:lvl1pPr marL="0" indent="0" algn="l">
              <a:buNone/>
              <a:defRPr sz="2000" b="1" i="0" cap="all" spc="200" baseline="0">
                <a:solidFill>
                  <a:srgbClr val="A8D9D8"/>
                </a:solidFill>
                <a:latin typeface="Calibri" charset="0"/>
                <a:ea typeface="Calibri" charset="0"/>
                <a:cs typeface="Calibri"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PRESENTER(S) | DATE</a:t>
            </a:r>
          </a:p>
        </p:txBody>
      </p:sp>
    </p:spTree>
    <p:extLst>
      <p:ext uri="{BB962C8B-B14F-4D97-AF65-F5344CB8AC3E}">
        <p14:creationId xmlns:p14="http://schemas.microsoft.com/office/powerpoint/2010/main" val="101254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744995"/>
            <a:ext cx="10515600" cy="1344655"/>
          </a:xfrm>
        </p:spPr>
        <p:txBody>
          <a:bodyPr/>
          <a:lstStyle>
            <a:lvl1pPr marL="0" indent="0">
              <a:buNone/>
              <a:defRPr sz="2400" cap="all" spc="150" baseline="0">
                <a:solidFill>
                  <a:srgbClr val="37617A"/>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825682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41686"/>
            <a:ext cx="9986319" cy="1325563"/>
          </a:xfrm>
        </p:spPr>
        <p:txBody>
          <a:bodyPr>
            <a:normAutofit/>
          </a:bodyPr>
          <a:lstStyle>
            <a:lvl1pPr>
              <a:defRPr sz="4800" b="1" i="1">
                <a:solidFill>
                  <a:srgbClr val="37617A"/>
                </a:solidFill>
                <a:latin typeface="Cambria" charset="0"/>
                <a:ea typeface="Cambria" charset="0"/>
                <a:cs typeface="Cambria" charset="0"/>
              </a:defRPr>
            </a:lvl1pPr>
          </a:lstStyle>
          <a:p>
            <a:r>
              <a:rPr lang="en-US"/>
              <a:t>Click to edit Master title style</a:t>
            </a:r>
            <a:endParaRPr lang="en-US" dirty="0"/>
          </a:p>
        </p:txBody>
      </p:sp>
      <p:sp>
        <p:nvSpPr>
          <p:cNvPr id="3" name="Content Placeholder 2"/>
          <p:cNvSpPr>
            <a:spLocks noGrp="1"/>
          </p:cNvSpPr>
          <p:nvPr>
            <p:ph idx="1"/>
          </p:nvPr>
        </p:nvSpPr>
        <p:spPr>
          <a:xfrm>
            <a:off x="838200" y="2446637"/>
            <a:ext cx="9986319" cy="3730325"/>
          </a:xfrm>
        </p:spPr>
        <p:txBody>
          <a:bodyPr/>
          <a:lstStyle>
            <a:lvl1pPr>
              <a:defRPr sz="3600">
                <a:solidFill>
                  <a:srgbClr val="37617A"/>
                </a:solidFill>
              </a:defRPr>
            </a:lvl1pPr>
            <a:lvl2pPr>
              <a:defRPr sz="3000">
                <a:solidFill>
                  <a:srgbClr val="37617A"/>
                </a:solidFill>
              </a:defRPr>
            </a:lvl2pPr>
            <a:lvl3pPr>
              <a:defRPr sz="2600">
                <a:solidFill>
                  <a:srgbClr val="37617A"/>
                </a:solidFill>
              </a:defRPr>
            </a:lvl3pPr>
            <a:lvl4pPr>
              <a:defRPr sz="2200">
                <a:solidFill>
                  <a:srgbClr val="37617A"/>
                </a:solidFill>
              </a:defRPr>
            </a:lvl4pPr>
            <a:lvl5pPr>
              <a:defRPr>
                <a:solidFill>
                  <a:srgbClr val="37617A"/>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69080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2267249"/>
            <a:ext cx="4652319" cy="3909714"/>
          </a:xfrm>
        </p:spPr>
        <p:txBody>
          <a:bodyPr/>
          <a:lstStyle>
            <a:lvl1pPr>
              <a:defRPr sz="3600">
                <a:solidFill>
                  <a:srgbClr val="37617A"/>
                </a:solidFill>
              </a:defRPr>
            </a:lvl1pPr>
            <a:lvl2pPr>
              <a:defRPr sz="3000">
                <a:solidFill>
                  <a:srgbClr val="37617A"/>
                </a:solidFill>
              </a:defRPr>
            </a:lvl2pPr>
            <a:lvl3pPr>
              <a:defRPr sz="2600">
                <a:solidFill>
                  <a:srgbClr val="37617A"/>
                </a:solidFill>
              </a:defRPr>
            </a:lvl3pPr>
            <a:lvl4pPr>
              <a:defRPr>
                <a:solidFill>
                  <a:srgbClr val="37617A"/>
                </a:solidFill>
              </a:defRPr>
            </a:lvl4pPr>
            <a:lvl5pPr>
              <a:defRPr>
                <a:solidFill>
                  <a:srgbClr val="37617A"/>
                </a:solidFill>
              </a:defRPr>
            </a:lvl5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6172200" y="2267249"/>
            <a:ext cx="4652319" cy="3909714"/>
          </a:xfrm>
        </p:spPr>
        <p:txBody>
          <a:bodyPr/>
          <a:lstStyle>
            <a:lvl1pPr>
              <a:defRPr sz="3600">
                <a:solidFill>
                  <a:srgbClr val="37617A"/>
                </a:solidFill>
              </a:defRPr>
            </a:lvl1pPr>
            <a:lvl2pPr>
              <a:defRPr sz="3000">
                <a:solidFill>
                  <a:srgbClr val="37617A"/>
                </a:solidFill>
              </a:defRPr>
            </a:lvl2pPr>
            <a:lvl3pPr>
              <a:defRPr sz="2600">
                <a:solidFill>
                  <a:srgbClr val="37617A"/>
                </a:solidFill>
              </a:defRPr>
            </a:lvl3pPr>
            <a:lvl4pPr>
              <a:defRPr>
                <a:solidFill>
                  <a:srgbClr val="37617A"/>
                </a:solidFill>
              </a:defRPr>
            </a:lvl4pPr>
            <a:lvl5pPr>
              <a:defRPr>
                <a:solidFill>
                  <a:srgbClr val="37617A"/>
                </a:solidFill>
              </a:defRPr>
            </a:lvl5pPr>
          </a:lstStyle>
          <a:p>
            <a:pPr lvl="0"/>
            <a:r>
              <a:rPr lang="en-US"/>
              <a:t>Click to edit Master text styles</a:t>
            </a:r>
          </a:p>
          <a:p>
            <a:pPr lvl="1"/>
            <a:r>
              <a:rPr lang="en-US"/>
              <a:t>Second level</a:t>
            </a:r>
          </a:p>
          <a:p>
            <a:pPr lvl="2"/>
            <a:r>
              <a:rPr lang="en-US"/>
              <a:t>Third level</a:t>
            </a:r>
          </a:p>
        </p:txBody>
      </p:sp>
      <p:sp>
        <p:nvSpPr>
          <p:cNvPr id="8" name="Title 1"/>
          <p:cNvSpPr txBox="1">
            <a:spLocks/>
          </p:cNvSpPr>
          <p:nvPr userDrawn="1"/>
        </p:nvSpPr>
        <p:spPr>
          <a:xfrm>
            <a:off x="838200" y="941686"/>
            <a:ext cx="998631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800" b="1" i="1" kern="1200">
                <a:solidFill>
                  <a:srgbClr val="37617A"/>
                </a:solidFill>
                <a:latin typeface="Cambria" charset="0"/>
                <a:ea typeface="Cambria" charset="0"/>
                <a:cs typeface="Cambria" charset="0"/>
              </a:defRPr>
            </a:lvl1pPr>
          </a:lstStyle>
          <a:p>
            <a:r>
              <a:rPr lang="en-US" dirty="0"/>
              <a:t>Click to edit Master title style</a:t>
            </a:r>
          </a:p>
        </p:txBody>
      </p:sp>
    </p:spTree>
    <p:extLst>
      <p:ext uri="{BB962C8B-B14F-4D97-AF65-F5344CB8AC3E}">
        <p14:creationId xmlns:p14="http://schemas.microsoft.com/office/powerpoint/2010/main" val="201828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902943"/>
            <a:ext cx="5157787" cy="799843"/>
          </a:xfrm>
        </p:spPr>
        <p:txBody>
          <a:bodyPr anchor="b">
            <a:normAutofit/>
          </a:bodyPr>
          <a:lstStyle>
            <a:lvl1pPr marL="0" indent="0">
              <a:buNone/>
              <a:defRPr sz="1800" b="1" cap="all" spc="15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829697"/>
            <a:ext cx="5157787" cy="3359966"/>
          </a:xfrm>
        </p:spPr>
        <p:txBody>
          <a:bodyPr/>
          <a:lstStyle>
            <a:lvl1pPr>
              <a:defRPr sz="3000"/>
            </a:lvl1pPr>
            <a:lvl2pPr>
              <a:defRPr sz="2800"/>
            </a:lvl2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6172200" y="1902943"/>
            <a:ext cx="5183188" cy="799843"/>
          </a:xfrm>
        </p:spPr>
        <p:txBody>
          <a:bodyPr anchor="b">
            <a:normAutofit/>
          </a:bodyPr>
          <a:lstStyle>
            <a:lvl1pPr marL="0" indent="0">
              <a:buNone/>
              <a:defRPr sz="1800" b="1" cap="all" spc="15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829697"/>
            <a:ext cx="5183188" cy="3359966"/>
          </a:xfrm>
        </p:spPr>
        <p:txBody>
          <a:bodyPr/>
          <a:lstStyle>
            <a:lvl1pPr>
              <a:defRPr sz="3000"/>
            </a:lvl1pPr>
            <a:lvl2pPr>
              <a:defRPr sz="2800"/>
            </a:lvl2pPr>
          </a:lstStyle>
          <a:p>
            <a:pPr lvl="0"/>
            <a:r>
              <a:rPr lang="en-US"/>
              <a:t>Click to edit Master text styles</a:t>
            </a:r>
          </a:p>
          <a:p>
            <a:pPr lvl="1"/>
            <a:r>
              <a:rPr lang="en-US"/>
              <a:t>Second level</a:t>
            </a:r>
          </a:p>
          <a:p>
            <a:pPr lvl="2"/>
            <a:r>
              <a:rPr lang="en-US"/>
              <a:t>Third level</a:t>
            </a:r>
          </a:p>
        </p:txBody>
      </p:sp>
      <p:sp>
        <p:nvSpPr>
          <p:cNvPr id="10" name="Title 1"/>
          <p:cNvSpPr txBox="1">
            <a:spLocks/>
          </p:cNvSpPr>
          <p:nvPr userDrawn="1"/>
        </p:nvSpPr>
        <p:spPr>
          <a:xfrm>
            <a:off x="838200" y="941686"/>
            <a:ext cx="998631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800" b="1" i="1" kern="1200">
                <a:solidFill>
                  <a:srgbClr val="37617A"/>
                </a:solidFill>
                <a:latin typeface="Cambria" charset="0"/>
                <a:ea typeface="Cambria" charset="0"/>
                <a:cs typeface="Cambria" charset="0"/>
              </a:defRPr>
            </a:lvl1pPr>
          </a:lstStyle>
          <a:p>
            <a:r>
              <a:rPr lang="en-US" dirty="0"/>
              <a:t>Click to edit Master title style</a:t>
            </a:r>
          </a:p>
        </p:txBody>
      </p:sp>
    </p:spTree>
    <p:extLst>
      <p:ext uri="{BB962C8B-B14F-4D97-AF65-F5344CB8AC3E}">
        <p14:creationId xmlns:p14="http://schemas.microsoft.com/office/powerpoint/2010/main" val="1257626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p:cNvSpPr txBox="1">
            <a:spLocks/>
          </p:cNvSpPr>
          <p:nvPr userDrawn="1"/>
        </p:nvSpPr>
        <p:spPr>
          <a:xfrm>
            <a:off x="838200" y="941686"/>
            <a:ext cx="998631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800" b="1" i="1" kern="1200">
                <a:solidFill>
                  <a:srgbClr val="37617A"/>
                </a:solidFill>
                <a:latin typeface="Cambria" charset="0"/>
                <a:ea typeface="Cambria" charset="0"/>
                <a:cs typeface="Cambria" charset="0"/>
              </a:defRPr>
            </a:lvl1pPr>
          </a:lstStyle>
          <a:p>
            <a:r>
              <a:rPr lang="en-US" dirty="0"/>
              <a:t>Click to edit Master title style</a:t>
            </a:r>
          </a:p>
        </p:txBody>
      </p:sp>
    </p:spTree>
    <p:extLst>
      <p:ext uri="{BB962C8B-B14F-4D97-AF65-F5344CB8AC3E}">
        <p14:creationId xmlns:p14="http://schemas.microsoft.com/office/powerpoint/2010/main" val="1399809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0"/>
            <a:ext cx="7008812" cy="68579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25488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73075"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0" y="0"/>
            <a:ext cx="7008812" cy="68579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7673075"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7956F-5272-5049-B718-B9D59962888F}" type="datetimeFigureOut">
              <a:rPr lang="en-US" smtClean="0"/>
              <a:t>2/27/2023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C710D1-F784-0140-AE94-E78F41C62023}" type="slidenum">
              <a:rPr lang="en-US" smtClean="0"/>
              <a:t>‹#›</a:t>
            </a:fld>
            <a:endParaRPr lang="en-US" dirty="0"/>
          </a:p>
        </p:txBody>
      </p:sp>
    </p:spTree>
    <p:extLst>
      <p:ext uri="{BB962C8B-B14F-4D97-AF65-F5344CB8AC3E}">
        <p14:creationId xmlns:p14="http://schemas.microsoft.com/office/powerpoint/2010/main" val="389586416"/>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4" r:id="rId6"/>
    <p:sldLayoutId id="2147483657" r:id="rId7"/>
    <p:sldLayoutId id="2147483658" r:id="rId8"/>
  </p:sldLayoutIdLst>
  <p:txStyles>
    <p:titleStyle>
      <a:lvl1pPr algn="l" defTabSz="914400" rtl="0" eaLnBrk="1" latinLnBrk="0" hangingPunct="1">
        <a:lnSpc>
          <a:spcPct val="90000"/>
        </a:lnSpc>
        <a:spcBef>
          <a:spcPct val="0"/>
        </a:spcBef>
        <a:buNone/>
        <a:defRPr sz="4800" b="1" i="1" kern="1200">
          <a:solidFill>
            <a:srgbClr val="37617A"/>
          </a:solidFill>
          <a:latin typeface="Cambria" charset="0"/>
          <a:ea typeface="Cambria" charset="0"/>
          <a:cs typeface="Cambria" charset="0"/>
        </a:defRPr>
      </a:lvl1pPr>
    </p:titleStyle>
    <p:bodyStyle>
      <a:lvl1pPr marL="228600" indent="-228600" algn="l" defTabSz="914400" rtl="0" eaLnBrk="1" latinLnBrk="0" hangingPunct="1">
        <a:lnSpc>
          <a:spcPct val="90000"/>
        </a:lnSpc>
        <a:spcBef>
          <a:spcPts val="1000"/>
        </a:spcBef>
        <a:buFont typeface="Arial"/>
        <a:buChar char="•"/>
        <a:defRPr sz="3600" kern="1200">
          <a:solidFill>
            <a:srgbClr val="37617A"/>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3000" kern="1200">
          <a:solidFill>
            <a:srgbClr val="37617A"/>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600" kern="1200">
          <a:solidFill>
            <a:srgbClr val="37617A"/>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2200" kern="1200">
          <a:solidFill>
            <a:srgbClr val="37617A"/>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rgbClr val="37617A"/>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hyperlink" Target="mailto:mjulka@boardmanclark.com"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2736" y="669777"/>
            <a:ext cx="10922805" cy="4637513"/>
          </a:xfrm>
        </p:spPr>
        <p:txBody>
          <a:bodyPr>
            <a:normAutofit fontScale="90000"/>
          </a:bodyPr>
          <a:lstStyle/>
          <a:p>
            <a:pPr algn="ctr"/>
            <a:r>
              <a:rPr lang="en-US" sz="4000" b="1" dirty="0">
                <a:effectLst/>
                <a:latin typeface="+mn-lt"/>
                <a:ea typeface="Calibri" panose="020F0502020204030204" pitchFamily="34" charset="0"/>
                <a:cs typeface="Calibri" panose="020F0502020204030204" pitchFamily="34" charset="0"/>
              </a:rPr>
              <a:t/>
            </a:r>
            <a:br>
              <a:rPr lang="en-US" sz="4000" b="1" dirty="0">
                <a:effectLst/>
                <a:latin typeface="+mn-lt"/>
                <a:ea typeface="Calibri" panose="020F0502020204030204" pitchFamily="34" charset="0"/>
                <a:cs typeface="Calibri" panose="020F0502020204030204" pitchFamily="34" charset="0"/>
              </a:rPr>
            </a:br>
            <a:r>
              <a:rPr lang="en-US" sz="4000" b="1" i="0" dirty="0">
                <a:effectLst/>
                <a:latin typeface="Cambria" panose="02040503050406030204" pitchFamily="18" charset="0"/>
                <a:ea typeface="Cambria" panose="02040503050406030204" pitchFamily="18" charset="0"/>
                <a:cs typeface="Calibri" panose="020F0502020204030204" pitchFamily="34" charset="0"/>
              </a:rPr>
              <a:t>Association Of Wisconsin School Administrators</a:t>
            </a:r>
            <a:br>
              <a:rPr lang="en-US" sz="4000" b="1" i="0" dirty="0">
                <a:effectLst/>
                <a:latin typeface="Cambria" panose="02040503050406030204" pitchFamily="18" charset="0"/>
                <a:ea typeface="Cambria" panose="02040503050406030204" pitchFamily="18" charset="0"/>
                <a:cs typeface="Calibri" panose="020F0502020204030204" pitchFamily="34" charset="0"/>
              </a:rPr>
            </a:br>
            <a:r>
              <a:rPr lang="en-US" sz="4000" b="1" i="0" dirty="0">
                <a:effectLst/>
                <a:latin typeface="Cambria" panose="02040503050406030204" pitchFamily="18" charset="0"/>
                <a:ea typeface="Cambria" panose="02040503050406030204" pitchFamily="18" charset="0"/>
                <a:cs typeface="Calibri" panose="020F0502020204030204" pitchFamily="34" charset="0"/>
              </a:rPr>
              <a:t/>
            </a:r>
            <a:br>
              <a:rPr lang="en-US" sz="4000" b="1" i="0" dirty="0">
                <a:effectLst/>
                <a:latin typeface="Cambria" panose="02040503050406030204" pitchFamily="18" charset="0"/>
                <a:ea typeface="Cambria" panose="02040503050406030204" pitchFamily="18" charset="0"/>
                <a:cs typeface="Calibri" panose="020F0502020204030204" pitchFamily="34" charset="0"/>
              </a:rPr>
            </a:br>
            <a:r>
              <a:rPr lang="en-US" sz="4000" b="1" dirty="0">
                <a:effectLst/>
                <a:latin typeface="+mn-lt"/>
                <a:ea typeface="Calibri" panose="020F0502020204030204" pitchFamily="34" charset="0"/>
                <a:cs typeface="Calibri" panose="020F0502020204030204" pitchFamily="34" charset="0"/>
              </a:rPr>
              <a:t/>
            </a:r>
            <a:br>
              <a:rPr lang="en-US" sz="4000" b="1" dirty="0">
                <a:effectLst/>
                <a:latin typeface="+mn-lt"/>
                <a:ea typeface="Calibri" panose="020F0502020204030204" pitchFamily="34" charset="0"/>
                <a:cs typeface="Calibri" panose="020F0502020204030204" pitchFamily="34" charset="0"/>
              </a:rPr>
            </a:br>
            <a:r>
              <a:rPr lang="en-US" sz="3300" b="1" dirty="0">
                <a:effectLst/>
                <a:latin typeface="Cambria" panose="02040503050406030204" pitchFamily="18" charset="0"/>
                <a:ea typeface="Cambria" panose="02040503050406030204" pitchFamily="18" charset="0"/>
                <a:cs typeface="Calibri" panose="020F0502020204030204" pitchFamily="34" charset="0"/>
              </a:rPr>
              <a:t>THE ROLE OF A BUILDING LEADER AS THE </a:t>
            </a:r>
            <a:br>
              <a:rPr lang="en-US" sz="3300" b="1" dirty="0">
                <a:effectLst/>
                <a:latin typeface="Cambria" panose="02040503050406030204" pitchFamily="18" charset="0"/>
                <a:ea typeface="Cambria" panose="02040503050406030204" pitchFamily="18" charset="0"/>
                <a:cs typeface="Calibri" panose="020F0502020204030204" pitchFamily="34" charset="0"/>
              </a:rPr>
            </a:br>
            <a:r>
              <a:rPr lang="en-US" sz="3300" b="1" dirty="0">
                <a:effectLst/>
                <a:latin typeface="Cambria" panose="02040503050406030204" pitchFamily="18" charset="0"/>
                <a:ea typeface="Cambria" panose="02040503050406030204" pitchFamily="18" charset="0"/>
                <a:cs typeface="Calibri" panose="020F0502020204030204" pitchFamily="34" charset="0"/>
              </a:rPr>
              <a:t>“SUPERVISOR” OF PROFESSIONAL STAFF</a:t>
            </a:r>
            <a:br>
              <a:rPr lang="en-US" sz="3300" b="1" dirty="0">
                <a:effectLst/>
                <a:latin typeface="Cambria" panose="02040503050406030204" pitchFamily="18" charset="0"/>
                <a:ea typeface="Cambria" panose="02040503050406030204" pitchFamily="18" charset="0"/>
                <a:cs typeface="Calibri" panose="020F0502020204030204" pitchFamily="34" charset="0"/>
              </a:rPr>
            </a:br>
            <a:r>
              <a:rPr lang="en-US" sz="4000" b="1" dirty="0">
                <a:effectLst/>
                <a:latin typeface="+mn-lt"/>
                <a:ea typeface="Calibri" panose="020F0502020204030204" pitchFamily="34" charset="0"/>
                <a:cs typeface="Calibri" panose="020F0502020204030204" pitchFamily="34" charset="0"/>
              </a:rPr>
              <a:t/>
            </a:r>
            <a:br>
              <a:rPr lang="en-US" sz="4000" b="1" dirty="0">
                <a:effectLst/>
                <a:latin typeface="+mn-lt"/>
                <a:ea typeface="Calibri" panose="020F0502020204030204" pitchFamily="34" charset="0"/>
                <a:cs typeface="Calibri" panose="020F0502020204030204" pitchFamily="34" charset="0"/>
              </a:rPr>
            </a:br>
            <a:endParaRPr lang="en-US" sz="3200" dirty="0">
              <a:latin typeface="+mn-lt"/>
            </a:endParaRPr>
          </a:p>
        </p:txBody>
      </p:sp>
      <p:sp>
        <p:nvSpPr>
          <p:cNvPr id="3" name="Subtitle 2"/>
          <p:cNvSpPr>
            <a:spLocks noGrp="1"/>
          </p:cNvSpPr>
          <p:nvPr>
            <p:ph type="subTitle" idx="1"/>
          </p:nvPr>
        </p:nvSpPr>
        <p:spPr>
          <a:xfrm>
            <a:off x="662737" y="5737511"/>
            <a:ext cx="5318964" cy="602212"/>
          </a:xfrm>
        </p:spPr>
        <p:txBody>
          <a:bodyPr>
            <a:normAutofit fontScale="55000" lnSpcReduction="20000"/>
          </a:bodyPr>
          <a:lstStyle/>
          <a:p>
            <a:pPr algn="ctr"/>
            <a:r>
              <a:rPr lang="en-US" sz="2800" dirty="0">
                <a:solidFill>
                  <a:schemeClr val="bg1"/>
                </a:solidFill>
              </a:rPr>
              <a:t>Michael J. Julka, attorney</a:t>
            </a:r>
          </a:p>
          <a:p>
            <a:pPr algn="ctr"/>
            <a:r>
              <a:rPr lang="en-US" sz="2800" dirty="0">
                <a:solidFill>
                  <a:schemeClr val="bg1"/>
                </a:solidFill>
              </a:rPr>
              <a:t>March 2, 2023</a:t>
            </a:r>
          </a:p>
        </p:txBody>
      </p:sp>
    </p:spTree>
    <p:extLst>
      <p:ext uri="{BB962C8B-B14F-4D97-AF65-F5344CB8AC3E}">
        <p14:creationId xmlns:p14="http://schemas.microsoft.com/office/powerpoint/2010/main" val="1441041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DA66AF-85CF-650D-72D0-21C7E049EE0F}"/>
              </a:ext>
            </a:extLst>
          </p:cNvPr>
          <p:cNvSpPr>
            <a:spLocks noGrp="1"/>
          </p:cNvSpPr>
          <p:nvPr>
            <p:ph type="title"/>
          </p:nvPr>
        </p:nvSpPr>
        <p:spPr>
          <a:xfrm>
            <a:off x="838199" y="545760"/>
            <a:ext cx="9986319" cy="1325563"/>
          </a:xfrm>
        </p:spPr>
        <p:txBody>
          <a:bodyPr/>
          <a:lstStyle/>
          <a:p>
            <a:pPr algn="ctr"/>
            <a:r>
              <a:rPr lang="en-US" dirty="0"/>
              <a:t>Initial Steps</a:t>
            </a:r>
          </a:p>
        </p:txBody>
      </p:sp>
      <p:sp>
        <p:nvSpPr>
          <p:cNvPr id="3" name="Content Placeholder 2">
            <a:extLst>
              <a:ext uri="{FF2B5EF4-FFF2-40B4-BE49-F238E27FC236}">
                <a16:creationId xmlns:a16="http://schemas.microsoft.com/office/drawing/2014/main" xmlns="" id="{EDCAAE96-F1F9-0A0A-DC92-56723377E637}"/>
              </a:ext>
            </a:extLst>
          </p:cNvPr>
          <p:cNvSpPr>
            <a:spLocks noGrp="1"/>
          </p:cNvSpPr>
          <p:nvPr>
            <p:ph idx="1"/>
          </p:nvPr>
        </p:nvSpPr>
        <p:spPr>
          <a:xfrm>
            <a:off x="838200" y="1871323"/>
            <a:ext cx="9986319" cy="4305639"/>
          </a:xfrm>
        </p:spPr>
        <p:txBody>
          <a:bodyPr>
            <a:normAutofit fontScale="92500" lnSpcReduction="20000"/>
          </a:bodyPr>
          <a:lstStyle/>
          <a:p>
            <a:r>
              <a:rPr lang="en-US" dirty="0"/>
              <a:t>Review evaluation history</a:t>
            </a:r>
          </a:p>
          <a:p>
            <a:r>
              <a:rPr lang="en-US" dirty="0"/>
              <a:t>Review personnel file documentation </a:t>
            </a:r>
          </a:p>
          <a:p>
            <a:r>
              <a:rPr lang="en-US" dirty="0"/>
              <a:t>Review procedures and standards regarding contract nonrenewal </a:t>
            </a:r>
          </a:p>
          <a:p>
            <a:r>
              <a:rPr lang="en-US" dirty="0"/>
              <a:t>Review applicability and standards of Grievance Procedure</a:t>
            </a:r>
          </a:p>
          <a:p>
            <a:r>
              <a:rPr lang="en-US" dirty="0"/>
              <a:t>Determination of course of action </a:t>
            </a:r>
          </a:p>
          <a:p>
            <a:pPr lvl="1"/>
            <a:r>
              <a:rPr lang="en-US" dirty="0"/>
              <a:t>Letter of Expectation or Warning</a:t>
            </a:r>
          </a:p>
          <a:p>
            <a:pPr lvl="1"/>
            <a:r>
              <a:rPr lang="en-US" dirty="0"/>
              <a:t>Performance Improvement Plan</a:t>
            </a:r>
          </a:p>
          <a:p>
            <a:pPr lvl="1"/>
            <a:r>
              <a:rPr lang="en-US" dirty="0"/>
              <a:t>Contract nonrenewal </a:t>
            </a:r>
          </a:p>
        </p:txBody>
      </p:sp>
    </p:spTree>
    <p:extLst>
      <p:ext uri="{BB962C8B-B14F-4D97-AF65-F5344CB8AC3E}">
        <p14:creationId xmlns:p14="http://schemas.microsoft.com/office/powerpoint/2010/main" val="350872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DA66AF-85CF-650D-72D0-21C7E049EE0F}"/>
              </a:ext>
            </a:extLst>
          </p:cNvPr>
          <p:cNvSpPr>
            <a:spLocks noGrp="1"/>
          </p:cNvSpPr>
          <p:nvPr>
            <p:ph type="title"/>
          </p:nvPr>
        </p:nvSpPr>
        <p:spPr/>
        <p:txBody>
          <a:bodyPr/>
          <a:lstStyle/>
          <a:p>
            <a:pPr algn="ctr"/>
            <a:r>
              <a:rPr lang="en-US" dirty="0"/>
              <a:t>Performance Improvement Plans</a:t>
            </a:r>
          </a:p>
        </p:txBody>
      </p:sp>
      <p:sp>
        <p:nvSpPr>
          <p:cNvPr id="3" name="Content Placeholder 2">
            <a:extLst>
              <a:ext uri="{FF2B5EF4-FFF2-40B4-BE49-F238E27FC236}">
                <a16:creationId xmlns:a16="http://schemas.microsoft.com/office/drawing/2014/main" xmlns="" id="{EDCAAE96-F1F9-0A0A-DC92-56723377E637}"/>
              </a:ext>
            </a:extLst>
          </p:cNvPr>
          <p:cNvSpPr>
            <a:spLocks noGrp="1"/>
          </p:cNvSpPr>
          <p:nvPr>
            <p:ph idx="1"/>
          </p:nvPr>
        </p:nvSpPr>
        <p:spPr>
          <a:xfrm>
            <a:off x="838200" y="2168165"/>
            <a:ext cx="9986319" cy="4008797"/>
          </a:xfrm>
        </p:spPr>
        <p:txBody>
          <a:bodyPr/>
          <a:lstStyle/>
          <a:p>
            <a:r>
              <a:rPr lang="en-US" dirty="0"/>
              <a:t>Also called remediation plans, corrective action plans, intensive supervision plans, etc.</a:t>
            </a:r>
          </a:p>
          <a:p>
            <a:r>
              <a:rPr lang="en-US" dirty="0"/>
              <a:t>Utilize only when deficient performance is remediable</a:t>
            </a:r>
          </a:p>
          <a:p>
            <a:r>
              <a:rPr lang="en-US" dirty="0"/>
              <a:t>Unless required by policy or employee handbook, do not utilize in every situation of deficient performance</a:t>
            </a:r>
          </a:p>
        </p:txBody>
      </p:sp>
    </p:spTree>
    <p:extLst>
      <p:ext uri="{BB962C8B-B14F-4D97-AF65-F5344CB8AC3E}">
        <p14:creationId xmlns:p14="http://schemas.microsoft.com/office/powerpoint/2010/main" val="3778361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DA66AF-85CF-650D-72D0-21C7E049EE0F}"/>
              </a:ext>
            </a:extLst>
          </p:cNvPr>
          <p:cNvSpPr>
            <a:spLocks noGrp="1"/>
          </p:cNvSpPr>
          <p:nvPr>
            <p:ph type="title"/>
          </p:nvPr>
        </p:nvSpPr>
        <p:spPr/>
        <p:txBody>
          <a:bodyPr/>
          <a:lstStyle/>
          <a:p>
            <a:pPr algn="ctr"/>
            <a:r>
              <a:rPr lang="en-US" dirty="0"/>
              <a:t>Performance Improvement Plans</a:t>
            </a:r>
          </a:p>
        </p:txBody>
      </p:sp>
      <p:sp>
        <p:nvSpPr>
          <p:cNvPr id="3" name="Content Placeholder 2">
            <a:extLst>
              <a:ext uri="{FF2B5EF4-FFF2-40B4-BE49-F238E27FC236}">
                <a16:creationId xmlns:a16="http://schemas.microsoft.com/office/drawing/2014/main" xmlns="" id="{EDCAAE96-F1F9-0A0A-DC92-56723377E637}"/>
              </a:ext>
            </a:extLst>
          </p:cNvPr>
          <p:cNvSpPr>
            <a:spLocks noGrp="1"/>
          </p:cNvSpPr>
          <p:nvPr>
            <p:ph idx="1"/>
          </p:nvPr>
        </p:nvSpPr>
        <p:spPr>
          <a:xfrm>
            <a:off x="838200" y="2168165"/>
            <a:ext cx="9986319" cy="4008797"/>
          </a:xfrm>
        </p:spPr>
        <p:txBody>
          <a:bodyPr/>
          <a:lstStyle/>
          <a:p>
            <a:r>
              <a:rPr lang="en-US" dirty="0"/>
              <a:t>Helps stop potential problems before they escalate</a:t>
            </a:r>
          </a:p>
          <a:p>
            <a:r>
              <a:rPr lang="en-US" dirty="0"/>
              <a:t>Provides reasonable timeline for final assessment</a:t>
            </a:r>
          </a:p>
          <a:p>
            <a:r>
              <a:rPr lang="en-US" dirty="0"/>
              <a:t>Provides documentation should further employment action be warranted</a:t>
            </a:r>
          </a:p>
        </p:txBody>
      </p:sp>
    </p:spTree>
    <p:extLst>
      <p:ext uri="{BB962C8B-B14F-4D97-AF65-F5344CB8AC3E}">
        <p14:creationId xmlns:p14="http://schemas.microsoft.com/office/powerpoint/2010/main" val="7552797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DA66AF-85CF-650D-72D0-21C7E049EE0F}"/>
              </a:ext>
            </a:extLst>
          </p:cNvPr>
          <p:cNvSpPr>
            <a:spLocks noGrp="1"/>
          </p:cNvSpPr>
          <p:nvPr>
            <p:ph type="title"/>
          </p:nvPr>
        </p:nvSpPr>
        <p:spPr/>
        <p:txBody>
          <a:bodyPr>
            <a:normAutofit/>
          </a:bodyPr>
          <a:lstStyle/>
          <a:p>
            <a:pPr algn="ctr"/>
            <a:r>
              <a:rPr lang="en-US" dirty="0"/>
              <a:t>Elements Of Improvement Plans</a:t>
            </a:r>
          </a:p>
        </p:txBody>
      </p:sp>
      <p:sp>
        <p:nvSpPr>
          <p:cNvPr id="3" name="Content Placeholder 2">
            <a:extLst>
              <a:ext uri="{FF2B5EF4-FFF2-40B4-BE49-F238E27FC236}">
                <a16:creationId xmlns:a16="http://schemas.microsoft.com/office/drawing/2014/main" xmlns="" id="{EDCAAE96-F1F9-0A0A-DC92-56723377E637}"/>
              </a:ext>
            </a:extLst>
          </p:cNvPr>
          <p:cNvSpPr>
            <a:spLocks noGrp="1"/>
          </p:cNvSpPr>
          <p:nvPr>
            <p:ph idx="1"/>
          </p:nvPr>
        </p:nvSpPr>
        <p:spPr>
          <a:xfrm>
            <a:off x="838200" y="2168165"/>
            <a:ext cx="9986319" cy="4008797"/>
          </a:xfrm>
        </p:spPr>
        <p:txBody>
          <a:bodyPr/>
          <a:lstStyle/>
          <a:p>
            <a:r>
              <a:rPr lang="en-US" dirty="0"/>
              <a:t>Identification of expectations and standards</a:t>
            </a:r>
          </a:p>
          <a:p>
            <a:r>
              <a:rPr lang="en-US" dirty="0"/>
              <a:t>Identification of deficiencies </a:t>
            </a:r>
          </a:p>
          <a:p>
            <a:r>
              <a:rPr lang="en-US" dirty="0"/>
              <a:t>Direction with specific goals</a:t>
            </a:r>
          </a:p>
          <a:p>
            <a:r>
              <a:rPr lang="en-US" dirty="0"/>
              <a:t>Identification of assistance </a:t>
            </a:r>
          </a:p>
          <a:p>
            <a:r>
              <a:rPr lang="en-US" dirty="0"/>
              <a:t>Timeline for interactions and assessments</a:t>
            </a:r>
          </a:p>
          <a:p>
            <a:r>
              <a:rPr lang="en-US" dirty="0"/>
              <a:t>Consequences for failing to meet expectations</a:t>
            </a:r>
          </a:p>
        </p:txBody>
      </p:sp>
    </p:spTree>
    <p:extLst>
      <p:ext uri="{BB962C8B-B14F-4D97-AF65-F5344CB8AC3E}">
        <p14:creationId xmlns:p14="http://schemas.microsoft.com/office/powerpoint/2010/main" val="1066660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DA66AF-85CF-650D-72D0-21C7E049EE0F}"/>
              </a:ext>
            </a:extLst>
          </p:cNvPr>
          <p:cNvSpPr>
            <a:spLocks noGrp="1"/>
          </p:cNvSpPr>
          <p:nvPr>
            <p:ph type="title"/>
          </p:nvPr>
        </p:nvSpPr>
        <p:spPr/>
        <p:txBody>
          <a:bodyPr>
            <a:normAutofit/>
          </a:bodyPr>
          <a:lstStyle/>
          <a:p>
            <a:pPr algn="ctr"/>
            <a:r>
              <a:rPr lang="en-US" dirty="0"/>
              <a:t>Elements Of Improvement Plans</a:t>
            </a:r>
          </a:p>
        </p:txBody>
      </p:sp>
      <p:sp>
        <p:nvSpPr>
          <p:cNvPr id="3" name="Content Placeholder 2">
            <a:extLst>
              <a:ext uri="{FF2B5EF4-FFF2-40B4-BE49-F238E27FC236}">
                <a16:creationId xmlns:a16="http://schemas.microsoft.com/office/drawing/2014/main" xmlns="" id="{EDCAAE96-F1F9-0A0A-DC92-56723377E637}"/>
              </a:ext>
            </a:extLst>
          </p:cNvPr>
          <p:cNvSpPr>
            <a:spLocks noGrp="1"/>
          </p:cNvSpPr>
          <p:nvPr>
            <p:ph idx="1"/>
          </p:nvPr>
        </p:nvSpPr>
        <p:spPr>
          <a:xfrm>
            <a:off x="838200" y="2168165"/>
            <a:ext cx="9986319" cy="4008797"/>
          </a:xfrm>
        </p:spPr>
        <p:txBody>
          <a:bodyPr/>
          <a:lstStyle/>
          <a:p>
            <a:r>
              <a:rPr lang="en-US" dirty="0"/>
              <a:t>Documentation of all interactions</a:t>
            </a:r>
          </a:p>
          <a:p>
            <a:r>
              <a:rPr lang="en-US" dirty="0"/>
              <a:t>Potential for imposition of discipline during term of performance improvement plan</a:t>
            </a:r>
          </a:p>
        </p:txBody>
      </p:sp>
    </p:spTree>
    <p:extLst>
      <p:ext uri="{BB962C8B-B14F-4D97-AF65-F5344CB8AC3E}">
        <p14:creationId xmlns:p14="http://schemas.microsoft.com/office/powerpoint/2010/main" val="1235620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4DB4D5-15D4-7680-7DA0-A1D9727E9973}"/>
              </a:ext>
            </a:extLst>
          </p:cNvPr>
          <p:cNvSpPr>
            <a:spLocks noGrp="1"/>
          </p:cNvSpPr>
          <p:nvPr>
            <p:ph type="title"/>
          </p:nvPr>
        </p:nvSpPr>
        <p:spPr/>
        <p:txBody>
          <a:bodyPr>
            <a:normAutofit fontScale="90000"/>
          </a:bodyPr>
          <a:lstStyle/>
          <a:p>
            <a:pPr algn="ctr"/>
            <a:r>
              <a:rPr lang="en-US" dirty="0"/>
              <a:t>Scheckel v. Sch. Dist. of </a:t>
            </a:r>
            <a:r>
              <a:rPr lang="en-US" dirty="0" err="1"/>
              <a:t>Wauzeka</a:t>
            </a:r>
            <a:r>
              <a:rPr lang="en-US" dirty="0"/>
              <a:t> </a:t>
            </a:r>
            <a:br>
              <a:rPr lang="en-US" dirty="0"/>
            </a:br>
            <a:r>
              <a:rPr lang="en-US" dirty="0"/>
              <a:t>(Ct. App. 1994, Unpublished)</a:t>
            </a:r>
          </a:p>
        </p:txBody>
      </p:sp>
      <p:sp>
        <p:nvSpPr>
          <p:cNvPr id="3" name="Content Placeholder 2">
            <a:extLst>
              <a:ext uri="{FF2B5EF4-FFF2-40B4-BE49-F238E27FC236}">
                <a16:creationId xmlns:a16="http://schemas.microsoft.com/office/drawing/2014/main" xmlns="" id="{CDE45EAD-9D10-161F-41A2-F405D0E1E428}"/>
              </a:ext>
            </a:extLst>
          </p:cNvPr>
          <p:cNvSpPr>
            <a:spLocks noGrp="1"/>
          </p:cNvSpPr>
          <p:nvPr>
            <p:ph idx="1"/>
          </p:nvPr>
        </p:nvSpPr>
        <p:spPr/>
        <p:txBody>
          <a:bodyPr>
            <a:normAutofit fontScale="92500" lnSpcReduction="10000"/>
          </a:bodyPr>
          <a:lstStyle/>
          <a:p>
            <a:r>
              <a:rPr lang="en-US" dirty="0"/>
              <a:t>Board policies provided evaluation procedures which included intensive assistance and possible nonrenewal of contract if professional growth and competency not attained</a:t>
            </a:r>
          </a:p>
          <a:p>
            <a:r>
              <a:rPr lang="en-US" dirty="0"/>
              <a:t>Teacher was notified that the Board was considering nonrenewal of his contract for reasons involving classroom management, overall performance, and failures to provide communication</a:t>
            </a:r>
          </a:p>
        </p:txBody>
      </p:sp>
    </p:spTree>
    <p:extLst>
      <p:ext uri="{BB962C8B-B14F-4D97-AF65-F5344CB8AC3E}">
        <p14:creationId xmlns:p14="http://schemas.microsoft.com/office/powerpoint/2010/main" val="1776022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4DB4D5-15D4-7680-7DA0-A1D9727E9973}"/>
              </a:ext>
            </a:extLst>
          </p:cNvPr>
          <p:cNvSpPr>
            <a:spLocks noGrp="1"/>
          </p:cNvSpPr>
          <p:nvPr>
            <p:ph type="title"/>
          </p:nvPr>
        </p:nvSpPr>
        <p:spPr/>
        <p:txBody>
          <a:bodyPr>
            <a:normAutofit fontScale="90000"/>
          </a:bodyPr>
          <a:lstStyle/>
          <a:p>
            <a:pPr algn="ctr"/>
            <a:r>
              <a:rPr lang="en-US" dirty="0"/>
              <a:t>Scheckel v. Sch. Dist. of </a:t>
            </a:r>
            <a:r>
              <a:rPr lang="en-US" dirty="0" err="1"/>
              <a:t>Wauzeka</a:t>
            </a:r>
            <a:r>
              <a:rPr lang="en-US" dirty="0"/>
              <a:t> </a:t>
            </a:r>
            <a:br>
              <a:rPr lang="en-US" dirty="0"/>
            </a:br>
            <a:r>
              <a:rPr lang="en-US" dirty="0"/>
              <a:t>(Ct. App. 1994, Unpublished)</a:t>
            </a:r>
          </a:p>
        </p:txBody>
      </p:sp>
      <p:sp>
        <p:nvSpPr>
          <p:cNvPr id="3" name="Content Placeholder 2">
            <a:extLst>
              <a:ext uri="{FF2B5EF4-FFF2-40B4-BE49-F238E27FC236}">
                <a16:creationId xmlns:a16="http://schemas.microsoft.com/office/drawing/2014/main" xmlns="" id="{CDE45EAD-9D10-161F-41A2-F405D0E1E428}"/>
              </a:ext>
            </a:extLst>
          </p:cNvPr>
          <p:cNvSpPr>
            <a:spLocks noGrp="1"/>
          </p:cNvSpPr>
          <p:nvPr>
            <p:ph idx="1"/>
          </p:nvPr>
        </p:nvSpPr>
        <p:spPr/>
        <p:txBody>
          <a:bodyPr>
            <a:normAutofit fontScale="85000" lnSpcReduction="20000"/>
          </a:bodyPr>
          <a:lstStyle/>
          <a:p>
            <a:r>
              <a:rPr lang="en-US" dirty="0"/>
              <a:t>District officials did not formally evaluate the teacher as required by Board policies</a:t>
            </a:r>
          </a:p>
          <a:p>
            <a:r>
              <a:rPr lang="en-US" dirty="0"/>
              <a:t>District officials did not offer or provide intensive assistance</a:t>
            </a:r>
          </a:p>
          <a:p>
            <a:r>
              <a:rPr lang="en-US" dirty="0"/>
              <a:t>District officials did not issue performance expectations or timelines for completion </a:t>
            </a:r>
          </a:p>
          <a:p>
            <a:r>
              <a:rPr lang="en-US" dirty="0"/>
              <a:t>Court of Appeals held that the District failed to adhere to its own policies</a:t>
            </a:r>
          </a:p>
          <a:p>
            <a:r>
              <a:rPr lang="en-US" dirty="0"/>
              <a:t>Court ordered District to pay damages arising out of the nonrenewal in violation of Board policies</a:t>
            </a:r>
          </a:p>
        </p:txBody>
      </p:sp>
    </p:spTree>
    <p:extLst>
      <p:ext uri="{BB962C8B-B14F-4D97-AF65-F5344CB8AC3E}">
        <p14:creationId xmlns:p14="http://schemas.microsoft.com/office/powerpoint/2010/main" val="17202226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8184F8-C098-FC95-DCEF-D893174604EA}"/>
              </a:ext>
            </a:extLst>
          </p:cNvPr>
          <p:cNvSpPr>
            <a:spLocks noGrp="1"/>
          </p:cNvSpPr>
          <p:nvPr>
            <p:ph type="title"/>
          </p:nvPr>
        </p:nvSpPr>
        <p:spPr/>
        <p:txBody>
          <a:bodyPr>
            <a:normAutofit/>
          </a:bodyPr>
          <a:lstStyle/>
          <a:p>
            <a:r>
              <a:rPr lang="en-US" sz="5500" dirty="0"/>
              <a:t>“BAD FIT” CONSIDERATIONS</a:t>
            </a:r>
          </a:p>
        </p:txBody>
      </p:sp>
      <p:sp>
        <p:nvSpPr>
          <p:cNvPr id="3" name="Text Placeholder 2">
            <a:extLst>
              <a:ext uri="{FF2B5EF4-FFF2-40B4-BE49-F238E27FC236}">
                <a16:creationId xmlns:a16="http://schemas.microsoft.com/office/drawing/2014/main" xmlns="" id="{90224A35-77F4-21BC-2612-9385EBE38723}"/>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7374716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4DB4D5-15D4-7680-7DA0-A1D9727E9973}"/>
              </a:ext>
            </a:extLst>
          </p:cNvPr>
          <p:cNvSpPr>
            <a:spLocks noGrp="1"/>
          </p:cNvSpPr>
          <p:nvPr>
            <p:ph type="title"/>
          </p:nvPr>
        </p:nvSpPr>
        <p:spPr>
          <a:xfrm>
            <a:off x="838200" y="526907"/>
            <a:ext cx="9986319" cy="1325563"/>
          </a:xfrm>
        </p:spPr>
        <p:txBody>
          <a:bodyPr>
            <a:normAutofit/>
          </a:bodyPr>
          <a:lstStyle/>
          <a:p>
            <a:pPr algn="ctr"/>
            <a:r>
              <a:rPr lang="en-US" dirty="0"/>
              <a:t>Initial Steps</a:t>
            </a:r>
          </a:p>
        </p:txBody>
      </p:sp>
      <p:sp>
        <p:nvSpPr>
          <p:cNvPr id="3" name="Content Placeholder 2">
            <a:extLst>
              <a:ext uri="{FF2B5EF4-FFF2-40B4-BE49-F238E27FC236}">
                <a16:creationId xmlns:a16="http://schemas.microsoft.com/office/drawing/2014/main" xmlns="" id="{CDE45EAD-9D10-161F-41A2-F405D0E1E428}"/>
              </a:ext>
            </a:extLst>
          </p:cNvPr>
          <p:cNvSpPr>
            <a:spLocks noGrp="1"/>
          </p:cNvSpPr>
          <p:nvPr>
            <p:ph idx="1"/>
          </p:nvPr>
        </p:nvSpPr>
        <p:spPr>
          <a:xfrm>
            <a:off x="838200" y="1593130"/>
            <a:ext cx="9986319" cy="5015060"/>
          </a:xfrm>
        </p:spPr>
        <p:txBody>
          <a:bodyPr>
            <a:normAutofit fontScale="92500"/>
          </a:bodyPr>
          <a:lstStyle/>
          <a:p>
            <a:r>
              <a:rPr lang="en-US" dirty="0"/>
              <a:t>Assessment of circumstances in building or department that reflect professional staff member not comporting with the culture of the building or department</a:t>
            </a:r>
          </a:p>
          <a:p>
            <a:pPr lvl="1"/>
            <a:r>
              <a:rPr lang="en-US" dirty="0"/>
              <a:t>Professional staff member does not have the requisite skills</a:t>
            </a:r>
          </a:p>
          <a:p>
            <a:pPr lvl="1"/>
            <a:r>
              <a:rPr lang="en-US" dirty="0"/>
              <a:t>Professional staff member does not have the temperament or personality traits needed to succeed</a:t>
            </a:r>
          </a:p>
          <a:p>
            <a:pPr lvl="1"/>
            <a:r>
              <a:rPr lang="en-US" dirty="0"/>
              <a:t>Professional staff member refuses to acknowledge performance problems and the need to change</a:t>
            </a:r>
          </a:p>
          <a:p>
            <a:r>
              <a:rPr lang="en-US" dirty="0"/>
              <a:t>Documentation, including interviews with department or building co-workers</a:t>
            </a:r>
          </a:p>
        </p:txBody>
      </p:sp>
    </p:spTree>
    <p:extLst>
      <p:ext uri="{BB962C8B-B14F-4D97-AF65-F5344CB8AC3E}">
        <p14:creationId xmlns:p14="http://schemas.microsoft.com/office/powerpoint/2010/main" val="3798706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4DB4D5-15D4-7680-7DA0-A1D9727E9973}"/>
              </a:ext>
            </a:extLst>
          </p:cNvPr>
          <p:cNvSpPr>
            <a:spLocks noGrp="1"/>
          </p:cNvSpPr>
          <p:nvPr>
            <p:ph type="title"/>
          </p:nvPr>
        </p:nvSpPr>
        <p:spPr>
          <a:xfrm>
            <a:off x="838200" y="602321"/>
            <a:ext cx="9986319" cy="1325563"/>
          </a:xfrm>
        </p:spPr>
        <p:txBody>
          <a:bodyPr>
            <a:normAutofit/>
          </a:bodyPr>
          <a:lstStyle/>
          <a:p>
            <a:pPr algn="ctr"/>
            <a:r>
              <a:rPr lang="en-US" dirty="0"/>
              <a:t>Action Steps</a:t>
            </a:r>
          </a:p>
        </p:txBody>
      </p:sp>
      <p:sp>
        <p:nvSpPr>
          <p:cNvPr id="3" name="Content Placeholder 2">
            <a:extLst>
              <a:ext uri="{FF2B5EF4-FFF2-40B4-BE49-F238E27FC236}">
                <a16:creationId xmlns:a16="http://schemas.microsoft.com/office/drawing/2014/main" xmlns="" id="{CDE45EAD-9D10-161F-41A2-F405D0E1E428}"/>
              </a:ext>
            </a:extLst>
          </p:cNvPr>
          <p:cNvSpPr>
            <a:spLocks noGrp="1"/>
          </p:cNvSpPr>
          <p:nvPr>
            <p:ph idx="1"/>
          </p:nvPr>
        </p:nvSpPr>
        <p:spPr>
          <a:xfrm>
            <a:off x="838200" y="1927885"/>
            <a:ext cx="9986319" cy="4249078"/>
          </a:xfrm>
        </p:spPr>
        <p:txBody>
          <a:bodyPr>
            <a:normAutofit/>
          </a:bodyPr>
          <a:lstStyle/>
          <a:p>
            <a:r>
              <a:rPr lang="en-US" dirty="0"/>
              <a:t>Application of standards and expectations</a:t>
            </a:r>
          </a:p>
          <a:p>
            <a:r>
              <a:rPr lang="en-US" dirty="0"/>
              <a:t>Review of contact nonrenewal standards</a:t>
            </a:r>
          </a:p>
          <a:p>
            <a:r>
              <a:rPr lang="en-US" dirty="0"/>
              <a:t>Review of Grievance Procedure applicability </a:t>
            </a:r>
          </a:p>
          <a:p>
            <a:r>
              <a:rPr lang="en-US" dirty="0"/>
              <a:t>Recommendation for contract nonrenewal</a:t>
            </a:r>
          </a:p>
          <a:p>
            <a:r>
              <a:rPr lang="en-US" dirty="0"/>
              <a:t>Opportunity for resignation</a:t>
            </a:r>
          </a:p>
        </p:txBody>
      </p:sp>
    </p:spTree>
    <p:extLst>
      <p:ext uri="{BB962C8B-B14F-4D97-AF65-F5344CB8AC3E}">
        <p14:creationId xmlns:p14="http://schemas.microsoft.com/office/powerpoint/2010/main" val="3732860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205AAC-5E61-1CA8-A97C-AD86A6E2BBD0}"/>
              </a:ext>
            </a:extLst>
          </p:cNvPr>
          <p:cNvSpPr>
            <a:spLocks noGrp="1"/>
          </p:cNvSpPr>
          <p:nvPr>
            <p:ph type="title"/>
          </p:nvPr>
        </p:nvSpPr>
        <p:spPr>
          <a:xfrm>
            <a:off x="734505" y="1593131"/>
            <a:ext cx="10515600" cy="3280430"/>
          </a:xfrm>
        </p:spPr>
        <p:txBody>
          <a:bodyPr>
            <a:noAutofit/>
          </a:bodyPr>
          <a:lstStyle/>
          <a:p>
            <a:r>
              <a:rPr lang="en-US" sz="2000" i="0" dirty="0"/>
              <a:t>Principals and associate principals, as building leaders, are consistently involved in supporting and growing their professional staff, whether that be through the Educator Effectiveness process or more informal coaching/mentoring. However, there are frequently instances when the principal or associate principal must put on a different “hat” and become the “supervisor” of a professional employee, and play an entirely different role from that of professional development.  This webinar will specifically address the elements – both legal and professional – of  “supervision” of professional staff, as well as the “triggers” that put supervision in place. In addition, the presentation will explain the procedures and strategies to be utilized that both address the issues and are designed to bring closure to the concern.  One of the primary goals of this presentation is to empower building leaders with the confidence to proceed as a “supervisor” when the situation calls for doing so. </a:t>
            </a:r>
          </a:p>
        </p:txBody>
      </p:sp>
    </p:spTree>
    <p:extLst>
      <p:ext uri="{BB962C8B-B14F-4D97-AF65-F5344CB8AC3E}">
        <p14:creationId xmlns:p14="http://schemas.microsoft.com/office/powerpoint/2010/main" val="25801162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8184F8-C098-FC95-DCEF-D893174604EA}"/>
              </a:ext>
            </a:extLst>
          </p:cNvPr>
          <p:cNvSpPr>
            <a:spLocks noGrp="1"/>
          </p:cNvSpPr>
          <p:nvPr>
            <p:ph type="title"/>
          </p:nvPr>
        </p:nvSpPr>
        <p:spPr/>
        <p:txBody>
          <a:bodyPr>
            <a:normAutofit/>
          </a:bodyPr>
          <a:lstStyle/>
          <a:p>
            <a:r>
              <a:rPr lang="en-US" sz="5500" dirty="0"/>
              <a:t>ALLEGATIONS OF ON-DUTY OR OFF-DUTY MISCONDUCT</a:t>
            </a:r>
          </a:p>
        </p:txBody>
      </p:sp>
      <p:sp>
        <p:nvSpPr>
          <p:cNvPr id="3" name="Text Placeholder 2">
            <a:extLst>
              <a:ext uri="{FF2B5EF4-FFF2-40B4-BE49-F238E27FC236}">
                <a16:creationId xmlns:a16="http://schemas.microsoft.com/office/drawing/2014/main" xmlns="" id="{90224A35-77F4-21BC-2612-9385EBE38723}"/>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0508066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4DB4D5-15D4-7680-7DA0-A1D9727E9973}"/>
              </a:ext>
            </a:extLst>
          </p:cNvPr>
          <p:cNvSpPr>
            <a:spLocks noGrp="1"/>
          </p:cNvSpPr>
          <p:nvPr>
            <p:ph type="title"/>
          </p:nvPr>
        </p:nvSpPr>
        <p:spPr/>
        <p:txBody>
          <a:bodyPr>
            <a:normAutofit/>
          </a:bodyPr>
          <a:lstStyle/>
          <a:p>
            <a:pPr algn="ctr"/>
            <a:r>
              <a:rPr lang="en-US" dirty="0"/>
              <a:t>Investigation Principles</a:t>
            </a:r>
          </a:p>
        </p:txBody>
      </p:sp>
      <p:sp>
        <p:nvSpPr>
          <p:cNvPr id="3" name="Content Placeholder 2">
            <a:extLst>
              <a:ext uri="{FF2B5EF4-FFF2-40B4-BE49-F238E27FC236}">
                <a16:creationId xmlns:a16="http://schemas.microsoft.com/office/drawing/2014/main" xmlns="" id="{CDE45EAD-9D10-161F-41A2-F405D0E1E428}"/>
              </a:ext>
            </a:extLst>
          </p:cNvPr>
          <p:cNvSpPr>
            <a:spLocks noGrp="1"/>
          </p:cNvSpPr>
          <p:nvPr>
            <p:ph idx="1"/>
          </p:nvPr>
        </p:nvSpPr>
        <p:spPr/>
        <p:txBody>
          <a:bodyPr>
            <a:normAutofit/>
          </a:bodyPr>
          <a:lstStyle/>
          <a:p>
            <a:r>
              <a:rPr lang="en-US" dirty="0"/>
              <a:t>Mandatory reporting considerations</a:t>
            </a:r>
          </a:p>
          <a:p>
            <a:r>
              <a:rPr lang="en-US" dirty="0"/>
              <a:t>Law enforcement reporting considerations</a:t>
            </a:r>
          </a:p>
          <a:p>
            <a:r>
              <a:rPr lang="en-US" dirty="0"/>
              <a:t>Policy procedure applicability </a:t>
            </a:r>
          </a:p>
          <a:p>
            <a:r>
              <a:rPr lang="en-US" dirty="0"/>
              <a:t>Identification of district standards</a:t>
            </a:r>
          </a:p>
        </p:txBody>
      </p:sp>
    </p:spTree>
    <p:extLst>
      <p:ext uri="{BB962C8B-B14F-4D97-AF65-F5344CB8AC3E}">
        <p14:creationId xmlns:p14="http://schemas.microsoft.com/office/powerpoint/2010/main" val="3829879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47ECCF-9B4D-E2DD-B533-61CE814206CD}"/>
              </a:ext>
            </a:extLst>
          </p:cNvPr>
          <p:cNvSpPr>
            <a:spLocks noGrp="1"/>
          </p:cNvSpPr>
          <p:nvPr>
            <p:ph type="title"/>
          </p:nvPr>
        </p:nvSpPr>
        <p:spPr>
          <a:xfrm>
            <a:off x="838200" y="708324"/>
            <a:ext cx="9986319" cy="1325563"/>
          </a:xfrm>
        </p:spPr>
        <p:txBody>
          <a:bodyPr/>
          <a:lstStyle/>
          <a:p>
            <a:pPr algn="ctr"/>
            <a:r>
              <a:rPr lang="en-US" dirty="0"/>
              <a:t>Planning The Investigation</a:t>
            </a:r>
          </a:p>
        </p:txBody>
      </p:sp>
      <p:sp>
        <p:nvSpPr>
          <p:cNvPr id="3" name="Content Placeholder 2">
            <a:extLst>
              <a:ext uri="{FF2B5EF4-FFF2-40B4-BE49-F238E27FC236}">
                <a16:creationId xmlns:a16="http://schemas.microsoft.com/office/drawing/2014/main" xmlns="" id="{F4811B37-09CB-4B82-90FF-D2DFB5166086}"/>
              </a:ext>
            </a:extLst>
          </p:cNvPr>
          <p:cNvSpPr>
            <a:spLocks noGrp="1"/>
          </p:cNvSpPr>
          <p:nvPr>
            <p:ph idx="1"/>
          </p:nvPr>
        </p:nvSpPr>
        <p:spPr>
          <a:xfrm>
            <a:off x="838200" y="1951349"/>
            <a:ext cx="9986319" cy="4225614"/>
          </a:xfrm>
        </p:spPr>
        <p:txBody>
          <a:bodyPr>
            <a:normAutofit/>
          </a:bodyPr>
          <a:lstStyle/>
          <a:p>
            <a:r>
              <a:rPr lang="en-US" dirty="0"/>
              <a:t>Establish whether the allegations give rise to “reasonable suspicion” that district standards have been breached</a:t>
            </a:r>
          </a:p>
          <a:p>
            <a:r>
              <a:rPr lang="en-US" dirty="0"/>
              <a:t>Consider interim action(s)</a:t>
            </a:r>
          </a:p>
          <a:p>
            <a:pPr lvl="1"/>
            <a:r>
              <a:rPr lang="en-US" dirty="0"/>
              <a:t>Non-disciplinary leave of absence with pay</a:t>
            </a:r>
          </a:p>
          <a:p>
            <a:pPr lvl="1"/>
            <a:r>
              <a:rPr lang="en-US" dirty="0"/>
              <a:t>Leave of absence without pay</a:t>
            </a:r>
          </a:p>
          <a:p>
            <a:r>
              <a:rPr lang="en-US" dirty="0"/>
              <a:t>Protect against retaliation </a:t>
            </a:r>
          </a:p>
        </p:txBody>
      </p:sp>
    </p:spTree>
    <p:extLst>
      <p:ext uri="{BB962C8B-B14F-4D97-AF65-F5344CB8AC3E}">
        <p14:creationId xmlns:p14="http://schemas.microsoft.com/office/powerpoint/2010/main" val="40106646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4DB4D5-15D4-7680-7DA0-A1D9727E9973}"/>
              </a:ext>
            </a:extLst>
          </p:cNvPr>
          <p:cNvSpPr>
            <a:spLocks noGrp="1"/>
          </p:cNvSpPr>
          <p:nvPr>
            <p:ph type="title"/>
          </p:nvPr>
        </p:nvSpPr>
        <p:spPr>
          <a:xfrm>
            <a:off x="838200" y="526907"/>
            <a:ext cx="9986319" cy="1325563"/>
          </a:xfrm>
        </p:spPr>
        <p:txBody>
          <a:bodyPr>
            <a:normAutofit/>
          </a:bodyPr>
          <a:lstStyle/>
          <a:p>
            <a:pPr algn="ctr"/>
            <a:r>
              <a:rPr lang="en-US" dirty="0"/>
              <a:t>Legal Aspects Of Investigations</a:t>
            </a:r>
          </a:p>
        </p:txBody>
      </p:sp>
      <p:sp>
        <p:nvSpPr>
          <p:cNvPr id="3" name="Content Placeholder 2">
            <a:extLst>
              <a:ext uri="{FF2B5EF4-FFF2-40B4-BE49-F238E27FC236}">
                <a16:creationId xmlns:a16="http://schemas.microsoft.com/office/drawing/2014/main" xmlns="" id="{CDE45EAD-9D10-161F-41A2-F405D0E1E428}"/>
              </a:ext>
            </a:extLst>
          </p:cNvPr>
          <p:cNvSpPr>
            <a:spLocks noGrp="1"/>
          </p:cNvSpPr>
          <p:nvPr>
            <p:ph idx="1"/>
          </p:nvPr>
        </p:nvSpPr>
        <p:spPr>
          <a:xfrm>
            <a:off x="838200" y="1852471"/>
            <a:ext cx="9986319" cy="4324492"/>
          </a:xfrm>
        </p:spPr>
        <p:txBody>
          <a:bodyPr>
            <a:normAutofit fontScale="92500" lnSpcReduction="20000"/>
          </a:bodyPr>
          <a:lstStyle/>
          <a:p>
            <a:r>
              <a:rPr lang="en-US" dirty="0"/>
              <a:t>Wisconsin Social Media Privacy Act</a:t>
            </a:r>
          </a:p>
          <a:p>
            <a:pPr lvl="1"/>
            <a:r>
              <a:rPr lang="en-US" dirty="0"/>
              <a:t>The law prohibits employers from requesting or requiring an employee to disclose access information (username, password, or other security information) for the personal internet account of the employee or to otherwise grant access to or allow observation of that account.  Wis. Stat. § 995.55</a:t>
            </a:r>
          </a:p>
          <a:p>
            <a:r>
              <a:rPr lang="en-US" i="1" dirty="0"/>
              <a:t>Weingarten</a:t>
            </a:r>
            <a:r>
              <a:rPr lang="en-US" dirty="0"/>
              <a:t> right to representation </a:t>
            </a:r>
          </a:p>
          <a:p>
            <a:r>
              <a:rPr lang="en-US" dirty="0"/>
              <a:t>Workplace searches </a:t>
            </a:r>
          </a:p>
          <a:p>
            <a:r>
              <a:rPr lang="en-US" dirty="0"/>
              <a:t>Polygraph tests</a:t>
            </a:r>
          </a:p>
          <a:p>
            <a:r>
              <a:rPr lang="en-US" i="1" dirty="0"/>
              <a:t>Garrity</a:t>
            </a:r>
            <a:r>
              <a:rPr lang="en-US" dirty="0"/>
              <a:t> warning</a:t>
            </a:r>
            <a:endParaRPr lang="en-US" i="1" dirty="0"/>
          </a:p>
          <a:p>
            <a:endParaRPr lang="en-US" dirty="0"/>
          </a:p>
        </p:txBody>
      </p:sp>
    </p:spTree>
    <p:extLst>
      <p:ext uri="{BB962C8B-B14F-4D97-AF65-F5344CB8AC3E}">
        <p14:creationId xmlns:p14="http://schemas.microsoft.com/office/powerpoint/2010/main" val="33288043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4DB4D5-15D4-7680-7DA0-A1D9727E9973}"/>
              </a:ext>
            </a:extLst>
          </p:cNvPr>
          <p:cNvSpPr>
            <a:spLocks noGrp="1"/>
          </p:cNvSpPr>
          <p:nvPr>
            <p:ph type="title"/>
          </p:nvPr>
        </p:nvSpPr>
        <p:spPr/>
        <p:txBody>
          <a:bodyPr>
            <a:normAutofit/>
          </a:bodyPr>
          <a:lstStyle/>
          <a:p>
            <a:pPr algn="ctr"/>
            <a:r>
              <a:rPr lang="en-US" dirty="0"/>
              <a:t>Allegations Of Off-Duty Misconduct</a:t>
            </a:r>
          </a:p>
        </p:txBody>
      </p:sp>
      <p:sp>
        <p:nvSpPr>
          <p:cNvPr id="3" name="Content Placeholder 2">
            <a:extLst>
              <a:ext uri="{FF2B5EF4-FFF2-40B4-BE49-F238E27FC236}">
                <a16:creationId xmlns:a16="http://schemas.microsoft.com/office/drawing/2014/main" xmlns="" id="{CDE45EAD-9D10-161F-41A2-F405D0E1E428}"/>
              </a:ext>
            </a:extLst>
          </p:cNvPr>
          <p:cNvSpPr>
            <a:spLocks noGrp="1"/>
          </p:cNvSpPr>
          <p:nvPr>
            <p:ph idx="1"/>
          </p:nvPr>
        </p:nvSpPr>
        <p:spPr>
          <a:xfrm>
            <a:off x="838200" y="2267249"/>
            <a:ext cx="9986319" cy="3909713"/>
          </a:xfrm>
        </p:spPr>
        <p:txBody>
          <a:bodyPr>
            <a:normAutofit/>
          </a:bodyPr>
          <a:lstStyle/>
          <a:p>
            <a:r>
              <a:rPr lang="en-US" dirty="0"/>
              <a:t>Nexus to employment</a:t>
            </a:r>
          </a:p>
          <a:p>
            <a:r>
              <a:rPr lang="en-US" dirty="0"/>
              <a:t>Arrest/Conviction discrimination considerations</a:t>
            </a:r>
          </a:p>
          <a:p>
            <a:r>
              <a:rPr lang="en-US" dirty="0"/>
              <a:t>Protected concerted activity </a:t>
            </a:r>
          </a:p>
          <a:p>
            <a:r>
              <a:rPr lang="en-US" dirty="0"/>
              <a:t>First Amendment protections</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5159990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4DB4D5-15D4-7680-7DA0-A1D9727E9973}"/>
              </a:ext>
            </a:extLst>
          </p:cNvPr>
          <p:cNvSpPr>
            <a:spLocks noGrp="1"/>
          </p:cNvSpPr>
          <p:nvPr>
            <p:ph type="title"/>
          </p:nvPr>
        </p:nvSpPr>
        <p:spPr/>
        <p:txBody>
          <a:bodyPr>
            <a:normAutofit/>
          </a:bodyPr>
          <a:lstStyle/>
          <a:p>
            <a:pPr algn="ctr"/>
            <a:r>
              <a:rPr lang="en-US" dirty="0"/>
              <a:t>Investigation Report</a:t>
            </a:r>
          </a:p>
        </p:txBody>
      </p:sp>
      <p:sp>
        <p:nvSpPr>
          <p:cNvPr id="3" name="Content Placeholder 2">
            <a:extLst>
              <a:ext uri="{FF2B5EF4-FFF2-40B4-BE49-F238E27FC236}">
                <a16:creationId xmlns:a16="http://schemas.microsoft.com/office/drawing/2014/main" xmlns="" id="{CDE45EAD-9D10-161F-41A2-F405D0E1E428}"/>
              </a:ext>
            </a:extLst>
          </p:cNvPr>
          <p:cNvSpPr>
            <a:spLocks noGrp="1"/>
          </p:cNvSpPr>
          <p:nvPr>
            <p:ph idx="1"/>
          </p:nvPr>
        </p:nvSpPr>
        <p:spPr/>
        <p:txBody>
          <a:bodyPr>
            <a:normAutofit/>
          </a:bodyPr>
          <a:lstStyle/>
          <a:p>
            <a:r>
              <a:rPr lang="en-US" dirty="0"/>
              <a:t>Either written or oral</a:t>
            </a:r>
          </a:p>
          <a:p>
            <a:r>
              <a:rPr lang="en-US" dirty="0"/>
              <a:t>Findings of fact </a:t>
            </a:r>
          </a:p>
          <a:p>
            <a:r>
              <a:rPr lang="en-US" dirty="0"/>
              <a:t>Conclusions regarding whether standards have been breached</a:t>
            </a:r>
          </a:p>
        </p:txBody>
      </p:sp>
    </p:spTree>
    <p:extLst>
      <p:ext uri="{BB962C8B-B14F-4D97-AF65-F5344CB8AC3E}">
        <p14:creationId xmlns:p14="http://schemas.microsoft.com/office/powerpoint/2010/main" val="20033757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4DB4D5-15D4-7680-7DA0-A1D9727E9973}"/>
              </a:ext>
            </a:extLst>
          </p:cNvPr>
          <p:cNvSpPr>
            <a:spLocks noGrp="1"/>
          </p:cNvSpPr>
          <p:nvPr>
            <p:ph type="title"/>
          </p:nvPr>
        </p:nvSpPr>
        <p:spPr>
          <a:xfrm>
            <a:off x="838199" y="681037"/>
            <a:ext cx="9986319" cy="1325563"/>
          </a:xfrm>
        </p:spPr>
        <p:txBody>
          <a:bodyPr>
            <a:normAutofit fontScale="90000"/>
          </a:bodyPr>
          <a:lstStyle/>
          <a:p>
            <a:pPr algn="ctr"/>
            <a:r>
              <a:rPr lang="en-US" dirty="0"/>
              <a:t>Recommendation To The </a:t>
            </a:r>
            <a:br>
              <a:rPr lang="en-US" dirty="0"/>
            </a:br>
            <a:r>
              <a:rPr lang="en-US" dirty="0"/>
              <a:t>District Administrator </a:t>
            </a:r>
          </a:p>
        </p:txBody>
      </p:sp>
      <p:sp>
        <p:nvSpPr>
          <p:cNvPr id="3" name="Content Placeholder 2">
            <a:extLst>
              <a:ext uri="{FF2B5EF4-FFF2-40B4-BE49-F238E27FC236}">
                <a16:creationId xmlns:a16="http://schemas.microsoft.com/office/drawing/2014/main" xmlns="" id="{CDE45EAD-9D10-161F-41A2-F405D0E1E428}"/>
              </a:ext>
            </a:extLst>
          </p:cNvPr>
          <p:cNvSpPr>
            <a:spLocks noGrp="1"/>
          </p:cNvSpPr>
          <p:nvPr>
            <p:ph idx="1"/>
          </p:nvPr>
        </p:nvSpPr>
        <p:spPr>
          <a:xfrm>
            <a:off x="838200" y="2215299"/>
            <a:ext cx="9986319" cy="3961664"/>
          </a:xfrm>
        </p:spPr>
        <p:txBody>
          <a:bodyPr>
            <a:normAutofit/>
          </a:bodyPr>
          <a:lstStyle/>
          <a:p>
            <a:r>
              <a:rPr lang="en-US" dirty="0"/>
              <a:t>Discipline</a:t>
            </a:r>
          </a:p>
          <a:p>
            <a:pPr lvl="1"/>
            <a:r>
              <a:rPr lang="en-US" dirty="0"/>
              <a:t>Review of employment history/documentation </a:t>
            </a:r>
          </a:p>
          <a:p>
            <a:pPr lvl="1"/>
            <a:r>
              <a:rPr lang="en-US" dirty="0"/>
              <a:t>Applicability of progressive discipline</a:t>
            </a:r>
          </a:p>
          <a:p>
            <a:pPr lvl="2"/>
            <a:r>
              <a:rPr lang="en-US" dirty="0"/>
              <a:t>Verbal warning</a:t>
            </a:r>
          </a:p>
          <a:p>
            <a:pPr lvl="2"/>
            <a:r>
              <a:rPr lang="en-US" dirty="0"/>
              <a:t>Written warning</a:t>
            </a:r>
          </a:p>
          <a:p>
            <a:pPr lvl="2"/>
            <a:r>
              <a:rPr lang="en-US" dirty="0"/>
              <a:t>Suspensions</a:t>
            </a:r>
          </a:p>
          <a:p>
            <a:pPr lvl="1"/>
            <a:r>
              <a:rPr lang="en-US" dirty="0"/>
              <a:t>Applicability of standard in policy/contract</a:t>
            </a:r>
          </a:p>
          <a:p>
            <a:pPr lvl="1"/>
            <a:r>
              <a:rPr lang="en-US" dirty="0"/>
              <a:t>Applicability of Grievance Procedure </a:t>
            </a:r>
          </a:p>
          <a:p>
            <a:endParaRPr lang="en-US" dirty="0"/>
          </a:p>
        </p:txBody>
      </p:sp>
    </p:spTree>
    <p:extLst>
      <p:ext uri="{BB962C8B-B14F-4D97-AF65-F5344CB8AC3E}">
        <p14:creationId xmlns:p14="http://schemas.microsoft.com/office/powerpoint/2010/main" val="33533915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4DB4D5-15D4-7680-7DA0-A1D9727E9973}"/>
              </a:ext>
            </a:extLst>
          </p:cNvPr>
          <p:cNvSpPr>
            <a:spLocks noGrp="1"/>
          </p:cNvSpPr>
          <p:nvPr>
            <p:ph type="title"/>
          </p:nvPr>
        </p:nvSpPr>
        <p:spPr>
          <a:xfrm>
            <a:off x="838199" y="681037"/>
            <a:ext cx="9986319" cy="1325563"/>
          </a:xfrm>
        </p:spPr>
        <p:txBody>
          <a:bodyPr>
            <a:normAutofit fontScale="90000"/>
          </a:bodyPr>
          <a:lstStyle/>
          <a:p>
            <a:pPr algn="ctr"/>
            <a:r>
              <a:rPr lang="en-US" dirty="0"/>
              <a:t>Recommendation To The </a:t>
            </a:r>
            <a:br>
              <a:rPr lang="en-US" dirty="0"/>
            </a:br>
            <a:r>
              <a:rPr lang="en-US" dirty="0"/>
              <a:t>District Administrator </a:t>
            </a:r>
          </a:p>
        </p:txBody>
      </p:sp>
      <p:sp>
        <p:nvSpPr>
          <p:cNvPr id="3" name="Content Placeholder 2">
            <a:extLst>
              <a:ext uri="{FF2B5EF4-FFF2-40B4-BE49-F238E27FC236}">
                <a16:creationId xmlns:a16="http://schemas.microsoft.com/office/drawing/2014/main" xmlns="" id="{CDE45EAD-9D10-161F-41A2-F405D0E1E428}"/>
              </a:ext>
            </a:extLst>
          </p:cNvPr>
          <p:cNvSpPr>
            <a:spLocks noGrp="1"/>
          </p:cNvSpPr>
          <p:nvPr>
            <p:ph idx="1"/>
          </p:nvPr>
        </p:nvSpPr>
        <p:spPr>
          <a:xfrm>
            <a:off x="838200" y="2375555"/>
            <a:ext cx="9986319" cy="3801408"/>
          </a:xfrm>
        </p:spPr>
        <p:txBody>
          <a:bodyPr>
            <a:normAutofit lnSpcReduction="10000"/>
          </a:bodyPr>
          <a:lstStyle/>
          <a:p>
            <a:r>
              <a:rPr lang="en-US" dirty="0"/>
              <a:t>Last Chance Agreement</a:t>
            </a:r>
          </a:p>
          <a:p>
            <a:pPr lvl="1"/>
            <a:r>
              <a:rPr lang="en-US" dirty="0"/>
              <a:t>Final chance to correct or cease problematic behavior instead of termination</a:t>
            </a:r>
          </a:p>
          <a:p>
            <a:pPr lvl="1"/>
            <a:r>
              <a:rPr lang="en-US" dirty="0"/>
              <a:t>Specific terms of continued employment are expressly written</a:t>
            </a:r>
          </a:p>
          <a:p>
            <a:pPr lvl="1"/>
            <a:r>
              <a:rPr lang="en-US" dirty="0"/>
              <a:t>Mutual agreement to automatic discharge for violation of terms</a:t>
            </a:r>
          </a:p>
          <a:p>
            <a:pPr lvl="1"/>
            <a:r>
              <a:rPr lang="en-US" dirty="0"/>
              <a:t>Waiver of all claims, including applicability of Grievance Procedure </a:t>
            </a:r>
          </a:p>
          <a:p>
            <a:endParaRPr lang="en-US" dirty="0"/>
          </a:p>
        </p:txBody>
      </p:sp>
    </p:spTree>
    <p:extLst>
      <p:ext uri="{BB962C8B-B14F-4D97-AF65-F5344CB8AC3E}">
        <p14:creationId xmlns:p14="http://schemas.microsoft.com/office/powerpoint/2010/main" val="29667683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4DB4D5-15D4-7680-7DA0-A1D9727E9973}"/>
              </a:ext>
            </a:extLst>
          </p:cNvPr>
          <p:cNvSpPr>
            <a:spLocks noGrp="1"/>
          </p:cNvSpPr>
          <p:nvPr>
            <p:ph type="title"/>
          </p:nvPr>
        </p:nvSpPr>
        <p:spPr>
          <a:xfrm>
            <a:off x="838199" y="681037"/>
            <a:ext cx="9986319" cy="1325563"/>
          </a:xfrm>
        </p:spPr>
        <p:txBody>
          <a:bodyPr>
            <a:normAutofit fontScale="90000"/>
          </a:bodyPr>
          <a:lstStyle/>
          <a:p>
            <a:pPr algn="ctr"/>
            <a:r>
              <a:rPr lang="en-US" dirty="0"/>
              <a:t>Recommendation To The </a:t>
            </a:r>
            <a:br>
              <a:rPr lang="en-US" dirty="0"/>
            </a:br>
            <a:r>
              <a:rPr lang="en-US" dirty="0"/>
              <a:t>District Administrator </a:t>
            </a:r>
          </a:p>
        </p:txBody>
      </p:sp>
      <p:sp>
        <p:nvSpPr>
          <p:cNvPr id="3" name="Content Placeholder 2">
            <a:extLst>
              <a:ext uri="{FF2B5EF4-FFF2-40B4-BE49-F238E27FC236}">
                <a16:creationId xmlns:a16="http://schemas.microsoft.com/office/drawing/2014/main" xmlns="" id="{CDE45EAD-9D10-161F-41A2-F405D0E1E428}"/>
              </a:ext>
            </a:extLst>
          </p:cNvPr>
          <p:cNvSpPr>
            <a:spLocks noGrp="1"/>
          </p:cNvSpPr>
          <p:nvPr>
            <p:ph idx="1"/>
          </p:nvPr>
        </p:nvSpPr>
        <p:spPr>
          <a:xfrm>
            <a:off x="838200" y="2375555"/>
            <a:ext cx="9986319" cy="3801408"/>
          </a:xfrm>
        </p:spPr>
        <p:txBody>
          <a:bodyPr>
            <a:normAutofit/>
          </a:bodyPr>
          <a:lstStyle/>
          <a:p>
            <a:r>
              <a:rPr lang="en-US" dirty="0"/>
              <a:t>Termination </a:t>
            </a:r>
          </a:p>
          <a:p>
            <a:pPr lvl="1"/>
            <a:r>
              <a:rPr lang="en-US" dirty="0"/>
              <a:t>Contract/employee handbook/policy/Grievance Procedure standard</a:t>
            </a:r>
          </a:p>
          <a:p>
            <a:pPr lvl="1"/>
            <a:r>
              <a:rPr lang="en-US" dirty="0"/>
              <a:t>Applicability of due process</a:t>
            </a:r>
          </a:p>
          <a:p>
            <a:pPr lvl="1"/>
            <a:r>
              <a:rPr lang="en-US" dirty="0"/>
              <a:t>School board action by majority vote of full membership</a:t>
            </a:r>
          </a:p>
        </p:txBody>
      </p:sp>
    </p:spTree>
    <p:extLst>
      <p:ext uri="{BB962C8B-B14F-4D97-AF65-F5344CB8AC3E}">
        <p14:creationId xmlns:p14="http://schemas.microsoft.com/office/powerpoint/2010/main" val="17048449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4DB4D5-15D4-7680-7DA0-A1D9727E9973}"/>
              </a:ext>
            </a:extLst>
          </p:cNvPr>
          <p:cNvSpPr>
            <a:spLocks noGrp="1"/>
          </p:cNvSpPr>
          <p:nvPr>
            <p:ph type="title"/>
          </p:nvPr>
        </p:nvSpPr>
        <p:spPr>
          <a:xfrm>
            <a:off x="838199" y="803900"/>
            <a:ext cx="9986319" cy="1325563"/>
          </a:xfrm>
        </p:spPr>
        <p:txBody>
          <a:bodyPr>
            <a:normAutofit fontScale="90000"/>
          </a:bodyPr>
          <a:lstStyle/>
          <a:p>
            <a:pPr algn="ctr"/>
            <a:r>
              <a:rPr lang="en-US" dirty="0"/>
              <a:t>Recommendation To The </a:t>
            </a:r>
            <a:br>
              <a:rPr lang="en-US" dirty="0"/>
            </a:br>
            <a:r>
              <a:rPr lang="en-US" dirty="0"/>
              <a:t>District Administrator </a:t>
            </a:r>
          </a:p>
        </p:txBody>
      </p:sp>
      <p:sp>
        <p:nvSpPr>
          <p:cNvPr id="3" name="Content Placeholder 2">
            <a:extLst>
              <a:ext uri="{FF2B5EF4-FFF2-40B4-BE49-F238E27FC236}">
                <a16:creationId xmlns:a16="http://schemas.microsoft.com/office/drawing/2014/main" xmlns="" id="{CDE45EAD-9D10-161F-41A2-F405D0E1E428}"/>
              </a:ext>
            </a:extLst>
          </p:cNvPr>
          <p:cNvSpPr>
            <a:spLocks noGrp="1"/>
          </p:cNvSpPr>
          <p:nvPr>
            <p:ph idx="1"/>
          </p:nvPr>
        </p:nvSpPr>
        <p:spPr>
          <a:xfrm>
            <a:off x="838200" y="2121031"/>
            <a:ext cx="9986319" cy="4055932"/>
          </a:xfrm>
        </p:spPr>
        <p:txBody>
          <a:bodyPr>
            <a:normAutofit/>
          </a:bodyPr>
          <a:lstStyle/>
          <a:p>
            <a:r>
              <a:rPr lang="en-US" dirty="0"/>
              <a:t>Resignation </a:t>
            </a:r>
          </a:p>
          <a:p>
            <a:pPr lvl="1"/>
            <a:r>
              <a:rPr lang="en-US" dirty="0"/>
              <a:t>Unconditional </a:t>
            </a:r>
          </a:p>
          <a:p>
            <a:pPr lvl="1"/>
            <a:r>
              <a:rPr lang="en-US" dirty="0"/>
              <a:t>Separation Agreement </a:t>
            </a:r>
          </a:p>
          <a:p>
            <a:r>
              <a:rPr lang="en-US" dirty="0"/>
              <a:t>Contract nonrenewal</a:t>
            </a:r>
          </a:p>
          <a:p>
            <a:pPr lvl="1"/>
            <a:r>
              <a:rPr lang="en-US" dirty="0"/>
              <a:t>Contract/employee handbook/policy standard</a:t>
            </a:r>
          </a:p>
          <a:p>
            <a:pPr lvl="1"/>
            <a:r>
              <a:rPr lang="en-US" dirty="0"/>
              <a:t>Grievance Procedure applicability</a:t>
            </a:r>
          </a:p>
          <a:p>
            <a:pPr lvl="1"/>
            <a:r>
              <a:rPr lang="en-US" dirty="0"/>
              <a:t>Statutory timelines  </a:t>
            </a:r>
          </a:p>
          <a:p>
            <a:endParaRPr lang="en-US" dirty="0"/>
          </a:p>
        </p:txBody>
      </p:sp>
    </p:spTree>
    <p:extLst>
      <p:ext uri="{BB962C8B-B14F-4D97-AF65-F5344CB8AC3E}">
        <p14:creationId xmlns:p14="http://schemas.microsoft.com/office/powerpoint/2010/main" val="2035505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41686"/>
            <a:ext cx="9986319" cy="869529"/>
          </a:xfrm>
        </p:spPr>
        <p:txBody>
          <a:bodyPr>
            <a:normAutofit/>
          </a:bodyPr>
          <a:lstStyle/>
          <a:p>
            <a:pPr algn="ctr"/>
            <a:r>
              <a:rPr lang="en-US" dirty="0"/>
              <a:t>Building Leader Roles</a:t>
            </a:r>
          </a:p>
        </p:txBody>
      </p:sp>
      <p:sp>
        <p:nvSpPr>
          <p:cNvPr id="3" name="Content Placeholder 2"/>
          <p:cNvSpPr>
            <a:spLocks noGrp="1"/>
          </p:cNvSpPr>
          <p:nvPr>
            <p:ph idx="1"/>
          </p:nvPr>
        </p:nvSpPr>
        <p:spPr>
          <a:xfrm>
            <a:off x="838200" y="1951893"/>
            <a:ext cx="9986319" cy="4225070"/>
          </a:xfrm>
        </p:spPr>
        <p:txBody>
          <a:bodyPr>
            <a:normAutofit/>
          </a:bodyPr>
          <a:lstStyle/>
          <a:p>
            <a:r>
              <a:rPr lang="en-US" dirty="0"/>
              <a:t>Job description</a:t>
            </a:r>
          </a:p>
          <a:p>
            <a:r>
              <a:rPr lang="en-US" dirty="0"/>
              <a:t>Policies </a:t>
            </a:r>
          </a:p>
          <a:p>
            <a:r>
              <a:rPr lang="en-US" dirty="0"/>
              <a:t>Administrative guidelines</a:t>
            </a:r>
          </a:p>
          <a:p>
            <a:endParaRPr lang="en-US" dirty="0"/>
          </a:p>
          <a:p>
            <a:endParaRPr lang="en-US" dirty="0"/>
          </a:p>
        </p:txBody>
      </p:sp>
    </p:spTree>
    <p:extLst>
      <p:ext uri="{BB962C8B-B14F-4D97-AF65-F5344CB8AC3E}">
        <p14:creationId xmlns:p14="http://schemas.microsoft.com/office/powerpoint/2010/main" val="29789008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4DB4D5-15D4-7680-7DA0-A1D9727E9973}"/>
              </a:ext>
            </a:extLst>
          </p:cNvPr>
          <p:cNvSpPr>
            <a:spLocks noGrp="1"/>
          </p:cNvSpPr>
          <p:nvPr>
            <p:ph type="title"/>
          </p:nvPr>
        </p:nvSpPr>
        <p:spPr>
          <a:xfrm>
            <a:off x="838199" y="472652"/>
            <a:ext cx="9986319" cy="1325563"/>
          </a:xfrm>
        </p:spPr>
        <p:txBody>
          <a:bodyPr>
            <a:normAutofit/>
          </a:bodyPr>
          <a:lstStyle/>
          <a:p>
            <a:pPr algn="ctr"/>
            <a:r>
              <a:rPr lang="en-US" dirty="0"/>
              <a:t>Key Take-Aways </a:t>
            </a:r>
          </a:p>
        </p:txBody>
      </p:sp>
      <p:sp>
        <p:nvSpPr>
          <p:cNvPr id="3" name="Content Placeholder 2">
            <a:extLst>
              <a:ext uri="{FF2B5EF4-FFF2-40B4-BE49-F238E27FC236}">
                <a16:creationId xmlns:a16="http://schemas.microsoft.com/office/drawing/2014/main" xmlns="" id="{CDE45EAD-9D10-161F-41A2-F405D0E1E428}"/>
              </a:ext>
            </a:extLst>
          </p:cNvPr>
          <p:cNvSpPr>
            <a:spLocks noGrp="1"/>
          </p:cNvSpPr>
          <p:nvPr>
            <p:ph idx="1"/>
          </p:nvPr>
        </p:nvSpPr>
        <p:spPr>
          <a:xfrm>
            <a:off x="838200" y="1630837"/>
            <a:ext cx="9986319" cy="4546126"/>
          </a:xfrm>
        </p:spPr>
        <p:txBody>
          <a:bodyPr>
            <a:normAutofit fontScale="92500" lnSpcReduction="20000"/>
          </a:bodyPr>
          <a:lstStyle/>
          <a:p>
            <a:r>
              <a:rPr lang="en-US" dirty="0"/>
              <a:t>Identification of “triggers” of a supervisory role</a:t>
            </a:r>
          </a:p>
          <a:p>
            <a:r>
              <a:rPr lang="en-US" dirty="0"/>
              <a:t>Communication to professional staff member that continued employment is at issue</a:t>
            </a:r>
          </a:p>
          <a:p>
            <a:r>
              <a:rPr lang="en-US" dirty="0"/>
              <a:t>Documentation </a:t>
            </a:r>
          </a:p>
          <a:p>
            <a:r>
              <a:rPr lang="en-US" dirty="0"/>
              <a:t>Substantive standards of performance </a:t>
            </a:r>
          </a:p>
          <a:p>
            <a:r>
              <a:rPr lang="en-US" dirty="0"/>
              <a:t>Applicability of Grievance Procedure </a:t>
            </a:r>
          </a:p>
          <a:p>
            <a:r>
              <a:rPr lang="en-US" dirty="0"/>
              <a:t>Employment history of professional staff member</a:t>
            </a:r>
          </a:p>
          <a:p>
            <a:r>
              <a:rPr lang="en-US" dirty="0"/>
              <a:t>Investigation principles</a:t>
            </a:r>
          </a:p>
          <a:p>
            <a:r>
              <a:rPr lang="en-US" dirty="0"/>
              <a:t>Appropriate path to closure </a:t>
            </a:r>
          </a:p>
          <a:p>
            <a:pPr marL="0" indent="0">
              <a:buNone/>
            </a:pPr>
            <a:endParaRPr lang="en-US" dirty="0"/>
          </a:p>
        </p:txBody>
      </p:sp>
    </p:spTree>
    <p:extLst>
      <p:ext uri="{BB962C8B-B14F-4D97-AF65-F5344CB8AC3E}">
        <p14:creationId xmlns:p14="http://schemas.microsoft.com/office/powerpoint/2010/main" val="37176127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4DB4D5-15D4-7680-7DA0-A1D9727E9973}"/>
              </a:ext>
            </a:extLst>
          </p:cNvPr>
          <p:cNvSpPr>
            <a:spLocks noGrp="1"/>
          </p:cNvSpPr>
          <p:nvPr>
            <p:ph type="title"/>
          </p:nvPr>
        </p:nvSpPr>
        <p:spPr>
          <a:xfrm>
            <a:off x="838199" y="472652"/>
            <a:ext cx="9986319" cy="1325563"/>
          </a:xfrm>
        </p:spPr>
        <p:txBody>
          <a:bodyPr>
            <a:normAutofit/>
          </a:bodyPr>
          <a:lstStyle/>
          <a:p>
            <a:pPr algn="ctr"/>
            <a:r>
              <a:rPr lang="en-US" dirty="0"/>
              <a:t>Key Take-Aways </a:t>
            </a:r>
          </a:p>
        </p:txBody>
      </p:sp>
      <p:sp>
        <p:nvSpPr>
          <p:cNvPr id="3" name="Content Placeholder 2">
            <a:extLst>
              <a:ext uri="{FF2B5EF4-FFF2-40B4-BE49-F238E27FC236}">
                <a16:creationId xmlns:a16="http://schemas.microsoft.com/office/drawing/2014/main" xmlns="" id="{CDE45EAD-9D10-161F-41A2-F405D0E1E428}"/>
              </a:ext>
            </a:extLst>
          </p:cNvPr>
          <p:cNvSpPr>
            <a:spLocks noGrp="1"/>
          </p:cNvSpPr>
          <p:nvPr>
            <p:ph idx="1"/>
          </p:nvPr>
        </p:nvSpPr>
        <p:spPr>
          <a:xfrm>
            <a:off x="838200" y="1630837"/>
            <a:ext cx="9986319" cy="4546126"/>
          </a:xfrm>
        </p:spPr>
        <p:txBody>
          <a:bodyPr>
            <a:normAutofit/>
          </a:bodyPr>
          <a:lstStyle/>
          <a:p>
            <a:r>
              <a:rPr lang="en-US" dirty="0"/>
              <a:t>Goal</a:t>
            </a:r>
          </a:p>
          <a:p>
            <a:pPr lvl="1"/>
            <a:r>
              <a:rPr lang="en-US" dirty="0"/>
              <a:t>Continue employment</a:t>
            </a:r>
          </a:p>
          <a:p>
            <a:pPr lvl="1"/>
            <a:r>
              <a:rPr lang="en-US" dirty="0"/>
              <a:t>End employment </a:t>
            </a:r>
          </a:p>
          <a:p>
            <a:pPr lvl="1"/>
            <a:r>
              <a:rPr lang="en-US" dirty="0"/>
              <a:t>Accept resignation </a:t>
            </a:r>
          </a:p>
          <a:p>
            <a:endParaRPr lang="en-US" dirty="0"/>
          </a:p>
        </p:txBody>
      </p:sp>
    </p:spTree>
    <p:extLst>
      <p:ext uri="{BB962C8B-B14F-4D97-AF65-F5344CB8AC3E}">
        <p14:creationId xmlns:p14="http://schemas.microsoft.com/office/powerpoint/2010/main" val="33843618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Questions?</a:t>
            </a:r>
          </a:p>
        </p:txBody>
      </p:sp>
      <p:sp>
        <p:nvSpPr>
          <p:cNvPr id="3" name="Content Placeholder 2"/>
          <p:cNvSpPr>
            <a:spLocks noGrp="1"/>
          </p:cNvSpPr>
          <p:nvPr>
            <p:ph idx="1"/>
          </p:nvPr>
        </p:nvSpPr>
        <p:spPr/>
        <p:txBody>
          <a:bodyPr/>
          <a:lstStyle/>
          <a:p>
            <a:r>
              <a:rPr lang="en-US" dirty="0"/>
              <a:t>Michael J. Julka, Attorney, Boardman Clark</a:t>
            </a:r>
          </a:p>
          <a:p>
            <a:r>
              <a:rPr lang="en-US" dirty="0">
                <a:hlinkClick r:id="rId2"/>
              </a:rPr>
              <a:t>mjulka@boardmanclark.com</a:t>
            </a:r>
            <a:endParaRPr lang="en-US" dirty="0"/>
          </a:p>
          <a:p>
            <a:r>
              <a:rPr lang="en-US" dirty="0"/>
              <a:t>608-286-7238</a:t>
            </a:r>
          </a:p>
          <a:p>
            <a:endParaRPr lang="en-US" dirty="0"/>
          </a:p>
        </p:txBody>
      </p:sp>
    </p:spTree>
    <p:extLst>
      <p:ext uri="{BB962C8B-B14F-4D97-AF65-F5344CB8AC3E}">
        <p14:creationId xmlns:p14="http://schemas.microsoft.com/office/powerpoint/2010/main" val="2368446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997519"/>
            <a:ext cx="9986319" cy="1046284"/>
          </a:xfrm>
        </p:spPr>
        <p:txBody>
          <a:bodyPr>
            <a:normAutofit fontScale="90000"/>
          </a:bodyPr>
          <a:lstStyle/>
          <a:p>
            <a:pPr algn="ctr"/>
            <a:r>
              <a:rPr lang="en-US" dirty="0"/>
              <a:t>Professional Staff Growth &amp; Development</a:t>
            </a:r>
          </a:p>
        </p:txBody>
      </p:sp>
      <p:sp>
        <p:nvSpPr>
          <p:cNvPr id="3" name="Content Placeholder 2"/>
          <p:cNvSpPr>
            <a:spLocks noGrp="1"/>
          </p:cNvSpPr>
          <p:nvPr>
            <p:ph idx="1"/>
          </p:nvPr>
        </p:nvSpPr>
        <p:spPr>
          <a:xfrm>
            <a:off x="838200" y="2356701"/>
            <a:ext cx="9986319" cy="3820261"/>
          </a:xfrm>
        </p:spPr>
        <p:txBody>
          <a:bodyPr>
            <a:normAutofit/>
          </a:bodyPr>
          <a:lstStyle/>
          <a:p>
            <a:r>
              <a:rPr lang="en-US" dirty="0"/>
              <a:t>Evaluator/coach/mentor</a:t>
            </a:r>
          </a:p>
          <a:p>
            <a:r>
              <a:rPr lang="en-US" dirty="0"/>
              <a:t>Educator Effectiveness evaluation process </a:t>
            </a:r>
          </a:p>
          <a:p>
            <a:r>
              <a:rPr lang="en-US" dirty="0"/>
              <a:t>Educator Effectiveness does not supplant day-to-day observations and reactions to circumstances</a:t>
            </a:r>
          </a:p>
        </p:txBody>
      </p:sp>
    </p:spTree>
    <p:extLst>
      <p:ext uri="{BB962C8B-B14F-4D97-AF65-F5344CB8AC3E}">
        <p14:creationId xmlns:p14="http://schemas.microsoft.com/office/powerpoint/2010/main" val="4269764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43610"/>
            <a:ext cx="9986319" cy="1019906"/>
          </a:xfrm>
        </p:spPr>
        <p:txBody>
          <a:bodyPr>
            <a:normAutofit fontScale="90000"/>
          </a:bodyPr>
          <a:lstStyle/>
          <a:p>
            <a:pPr algn="ctr"/>
            <a:r>
              <a:rPr lang="en-US" dirty="0"/>
              <a:t>Professional Staff Performance </a:t>
            </a:r>
            <a:br>
              <a:rPr lang="en-US" dirty="0"/>
            </a:br>
            <a:r>
              <a:rPr lang="en-US" dirty="0"/>
              <a:t>Or Conduct</a:t>
            </a:r>
          </a:p>
        </p:txBody>
      </p:sp>
      <p:sp>
        <p:nvSpPr>
          <p:cNvPr id="3" name="Content Placeholder 2"/>
          <p:cNvSpPr>
            <a:spLocks noGrp="1"/>
          </p:cNvSpPr>
          <p:nvPr>
            <p:ph idx="1"/>
          </p:nvPr>
        </p:nvSpPr>
        <p:spPr>
          <a:xfrm>
            <a:off x="838200" y="2007909"/>
            <a:ext cx="9986319" cy="4169054"/>
          </a:xfrm>
        </p:spPr>
        <p:txBody>
          <a:bodyPr>
            <a:normAutofit/>
          </a:bodyPr>
          <a:lstStyle/>
          <a:p>
            <a:r>
              <a:rPr lang="en-US" dirty="0"/>
              <a:t>Supervisor</a:t>
            </a:r>
          </a:p>
          <a:p>
            <a:r>
              <a:rPr lang="en-US" dirty="0"/>
              <a:t>“Triggers” </a:t>
            </a:r>
          </a:p>
          <a:p>
            <a:pPr lvl="1"/>
            <a:r>
              <a:rPr lang="en-US" dirty="0"/>
              <a:t>Allegations of misconduct, including allegations of off-duty misconduct</a:t>
            </a:r>
          </a:p>
          <a:p>
            <a:pPr lvl="1"/>
            <a:r>
              <a:rPr lang="en-US" dirty="0"/>
              <a:t>Failure to meet evaluation expectations </a:t>
            </a:r>
          </a:p>
          <a:p>
            <a:pPr lvl="1"/>
            <a:r>
              <a:rPr lang="en-US" dirty="0"/>
              <a:t>“Bad fit”</a:t>
            </a:r>
          </a:p>
          <a:p>
            <a:pPr lvl="1"/>
            <a:endParaRPr lang="en-US" dirty="0"/>
          </a:p>
          <a:p>
            <a:endParaRPr lang="en-US" dirty="0"/>
          </a:p>
        </p:txBody>
      </p:sp>
    </p:spTree>
    <p:extLst>
      <p:ext uri="{BB962C8B-B14F-4D97-AF65-F5344CB8AC3E}">
        <p14:creationId xmlns:p14="http://schemas.microsoft.com/office/powerpoint/2010/main" val="3773783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41838"/>
            <a:ext cx="9986319" cy="1002325"/>
          </a:xfrm>
        </p:spPr>
        <p:txBody>
          <a:bodyPr>
            <a:normAutofit/>
          </a:bodyPr>
          <a:lstStyle/>
          <a:p>
            <a:pPr algn="ctr"/>
            <a:r>
              <a:rPr lang="en-US" dirty="0"/>
              <a:t>Professional Staff Standards</a:t>
            </a:r>
          </a:p>
        </p:txBody>
      </p:sp>
      <p:sp>
        <p:nvSpPr>
          <p:cNvPr id="3" name="Content Placeholder 2"/>
          <p:cNvSpPr>
            <a:spLocks noGrp="1"/>
          </p:cNvSpPr>
          <p:nvPr>
            <p:ph idx="1"/>
          </p:nvPr>
        </p:nvSpPr>
        <p:spPr>
          <a:xfrm>
            <a:off x="838200" y="1799432"/>
            <a:ext cx="9986319" cy="4739054"/>
          </a:xfrm>
        </p:spPr>
        <p:txBody>
          <a:bodyPr>
            <a:normAutofit/>
          </a:bodyPr>
          <a:lstStyle/>
          <a:p>
            <a:r>
              <a:rPr lang="en-US" dirty="0"/>
              <a:t>Job description</a:t>
            </a:r>
          </a:p>
          <a:p>
            <a:r>
              <a:rPr lang="en-US" dirty="0"/>
              <a:t>Policies </a:t>
            </a:r>
          </a:p>
          <a:p>
            <a:r>
              <a:rPr lang="en-US" dirty="0"/>
              <a:t>Employee Handbook</a:t>
            </a:r>
          </a:p>
          <a:p>
            <a:r>
              <a:rPr lang="en-US" dirty="0"/>
              <a:t>Evaluation rubrics</a:t>
            </a:r>
          </a:p>
          <a:p>
            <a:r>
              <a:rPr lang="en-US" dirty="0"/>
              <a:t>Employment contracts</a:t>
            </a:r>
          </a:p>
        </p:txBody>
      </p:sp>
    </p:spTree>
    <p:extLst>
      <p:ext uri="{BB962C8B-B14F-4D97-AF65-F5344CB8AC3E}">
        <p14:creationId xmlns:p14="http://schemas.microsoft.com/office/powerpoint/2010/main" val="533273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DA66AF-85CF-650D-72D0-21C7E049EE0F}"/>
              </a:ext>
            </a:extLst>
          </p:cNvPr>
          <p:cNvSpPr>
            <a:spLocks noGrp="1"/>
          </p:cNvSpPr>
          <p:nvPr>
            <p:ph type="title"/>
          </p:nvPr>
        </p:nvSpPr>
        <p:spPr/>
        <p:txBody>
          <a:bodyPr/>
          <a:lstStyle/>
          <a:p>
            <a:pPr algn="ctr"/>
            <a:r>
              <a:rPr lang="en-US" dirty="0"/>
              <a:t>Personnel File/Documentation</a:t>
            </a:r>
          </a:p>
        </p:txBody>
      </p:sp>
      <p:sp>
        <p:nvSpPr>
          <p:cNvPr id="3" name="Content Placeholder 2">
            <a:extLst>
              <a:ext uri="{FF2B5EF4-FFF2-40B4-BE49-F238E27FC236}">
                <a16:creationId xmlns:a16="http://schemas.microsoft.com/office/drawing/2014/main" xmlns="" id="{EDCAAE96-F1F9-0A0A-DC92-56723377E637}"/>
              </a:ext>
            </a:extLst>
          </p:cNvPr>
          <p:cNvSpPr>
            <a:spLocks noGrp="1"/>
          </p:cNvSpPr>
          <p:nvPr>
            <p:ph idx="1"/>
          </p:nvPr>
        </p:nvSpPr>
        <p:spPr/>
        <p:txBody>
          <a:bodyPr/>
          <a:lstStyle/>
          <a:p>
            <a:r>
              <a:rPr lang="en-US" dirty="0"/>
              <a:t>Evidence providing justification for employment decisions</a:t>
            </a:r>
          </a:p>
          <a:p>
            <a:r>
              <a:rPr lang="en-US" dirty="0"/>
              <a:t>Evidence of employee acquiescence</a:t>
            </a:r>
          </a:p>
          <a:p>
            <a:pPr lvl="1"/>
            <a:r>
              <a:rPr lang="en-US" dirty="0"/>
              <a:t>Employee’s statutory right to inspect</a:t>
            </a:r>
          </a:p>
          <a:p>
            <a:pPr lvl="1"/>
            <a:r>
              <a:rPr lang="en-US" dirty="0"/>
              <a:t>Employee’s statutory right to attach rebuttal statement </a:t>
            </a:r>
          </a:p>
        </p:txBody>
      </p:sp>
    </p:spTree>
    <p:extLst>
      <p:ext uri="{BB962C8B-B14F-4D97-AF65-F5344CB8AC3E}">
        <p14:creationId xmlns:p14="http://schemas.microsoft.com/office/powerpoint/2010/main" val="343773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DA66AF-85CF-650D-72D0-21C7E049EE0F}"/>
              </a:ext>
            </a:extLst>
          </p:cNvPr>
          <p:cNvSpPr>
            <a:spLocks noGrp="1"/>
          </p:cNvSpPr>
          <p:nvPr>
            <p:ph type="title"/>
          </p:nvPr>
        </p:nvSpPr>
        <p:spPr/>
        <p:txBody>
          <a:bodyPr/>
          <a:lstStyle/>
          <a:p>
            <a:pPr algn="ctr"/>
            <a:r>
              <a:rPr lang="en-US" dirty="0"/>
              <a:t>Personnel File/Documentation</a:t>
            </a:r>
          </a:p>
        </p:txBody>
      </p:sp>
      <p:sp>
        <p:nvSpPr>
          <p:cNvPr id="3" name="Content Placeholder 2">
            <a:extLst>
              <a:ext uri="{FF2B5EF4-FFF2-40B4-BE49-F238E27FC236}">
                <a16:creationId xmlns:a16="http://schemas.microsoft.com/office/drawing/2014/main" xmlns="" id="{EDCAAE96-F1F9-0A0A-DC92-56723377E637}"/>
              </a:ext>
            </a:extLst>
          </p:cNvPr>
          <p:cNvSpPr>
            <a:spLocks noGrp="1"/>
          </p:cNvSpPr>
          <p:nvPr>
            <p:ph idx="1"/>
          </p:nvPr>
        </p:nvSpPr>
        <p:spPr>
          <a:xfrm>
            <a:off x="838200" y="2168165"/>
            <a:ext cx="9986319" cy="4008797"/>
          </a:xfrm>
        </p:spPr>
        <p:txBody>
          <a:bodyPr/>
          <a:lstStyle/>
          <a:p>
            <a:r>
              <a:rPr lang="en-US" dirty="0"/>
              <a:t>Personal notes vs. personnel file</a:t>
            </a:r>
          </a:p>
          <a:p>
            <a:r>
              <a:rPr lang="en-US" dirty="0"/>
              <a:t>Bridge-back utilization </a:t>
            </a:r>
          </a:p>
          <a:p>
            <a:r>
              <a:rPr lang="en-US" dirty="0"/>
              <a:t>Defense against discrimination claims</a:t>
            </a:r>
          </a:p>
          <a:p>
            <a:pPr lvl="1"/>
            <a:r>
              <a:rPr lang="en-US" dirty="0"/>
              <a:t>Performance/conduct/”fit” vs. protected class </a:t>
            </a:r>
          </a:p>
          <a:p>
            <a:r>
              <a:rPr lang="en-US" dirty="0"/>
              <a:t>Creates “mutuality” of assessment/conclusions</a:t>
            </a:r>
          </a:p>
          <a:p>
            <a:pPr lvl="1"/>
            <a:r>
              <a:rPr lang="en-US" dirty="0"/>
              <a:t>Builds basis for resignation</a:t>
            </a:r>
          </a:p>
        </p:txBody>
      </p:sp>
    </p:spTree>
    <p:extLst>
      <p:ext uri="{BB962C8B-B14F-4D97-AF65-F5344CB8AC3E}">
        <p14:creationId xmlns:p14="http://schemas.microsoft.com/office/powerpoint/2010/main" val="2664644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8184F8-C098-FC95-DCEF-D893174604EA}"/>
              </a:ext>
            </a:extLst>
          </p:cNvPr>
          <p:cNvSpPr>
            <a:spLocks noGrp="1"/>
          </p:cNvSpPr>
          <p:nvPr>
            <p:ph type="title"/>
          </p:nvPr>
        </p:nvSpPr>
        <p:spPr/>
        <p:txBody>
          <a:bodyPr>
            <a:normAutofit/>
          </a:bodyPr>
          <a:lstStyle/>
          <a:p>
            <a:r>
              <a:rPr lang="en-US" sz="5500" dirty="0"/>
              <a:t>FAILURE TO MEET PERFORMANCE EXPECTATIONS</a:t>
            </a:r>
          </a:p>
        </p:txBody>
      </p:sp>
      <p:sp>
        <p:nvSpPr>
          <p:cNvPr id="3" name="Text Placeholder 2">
            <a:extLst>
              <a:ext uri="{FF2B5EF4-FFF2-40B4-BE49-F238E27FC236}">
                <a16:creationId xmlns:a16="http://schemas.microsoft.com/office/drawing/2014/main" xmlns="" id="{90224A35-77F4-21BC-2612-9385EBE38723}"/>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947372822"/>
      </p:ext>
    </p:extLst>
  </p:cSld>
  <p:clrMapOvr>
    <a:masterClrMapping/>
  </p:clrMapOvr>
</p:sld>
</file>

<file path=ppt/theme/theme1.xml><?xml version="1.0" encoding="utf-8"?>
<a:theme xmlns:a="http://schemas.openxmlformats.org/drawingml/2006/main" name="BC_Templa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C_Template" id="{08CE742C-747D-EF43-87D3-B481E1B5F338}" vid="{6C9991D0-E836-744E-A879-D2363FC3B37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Words>1021</Words>
  <PresentationFormat>Widescreen</PresentationFormat>
  <Paragraphs>161</Paragraphs>
  <Slides>32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Cambria</vt:lpstr>
      <vt:lpstr>BC_Template</vt:lpstr>
      <vt:lpstr> Association Of Wisconsin School Administrators   THE ROLE OF A BUILDING LEADER AS THE  “SUPERVISOR” OF PROFESSIONAL STAFF  </vt:lpstr>
      <vt:lpstr>Principals and associate principals, as building leaders, are consistently involved in supporting and growing their professional staff, whether that be through the Educator Effectiveness process or more informal coaching/mentoring. However, there are frequently instances when the principal or associate principal must put on a different “hat” and become the “supervisor” of a professional employee, and play an entirely different role from that of professional development.  This webinar will specifically address the elements – both legal and professional – of  “supervision” of professional staff, as well as the “triggers” that put supervision in place. In addition, the presentation will explain the procedures and strategies to be utilized that both address the issues and are designed to bring closure to the concern.  One of the primary goals of this presentation is to empower building leaders with the confidence to proceed as a “supervisor” when the situation calls for doing so. </vt:lpstr>
      <vt:lpstr>Building Leader Roles</vt:lpstr>
      <vt:lpstr>Professional Staff Growth &amp; Development</vt:lpstr>
      <vt:lpstr>Professional Staff Performance  Or Conduct</vt:lpstr>
      <vt:lpstr>Professional Staff Standards</vt:lpstr>
      <vt:lpstr>Personnel File/Documentation</vt:lpstr>
      <vt:lpstr>Personnel File/Documentation</vt:lpstr>
      <vt:lpstr>FAILURE TO MEET PERFORMANCE EXPECTATIONS</vt:lpstr>
      <vt:lpstr>Initial Steps</vt:lpstr>
      <vt:lpstr>Performance Improvement Plans</vt:lpstr>
      <vt:lpstr>Performance Improvement Plans</vt:lpstr>
      <vt:lpstr>Elements Of Improvement Plans</vt:lpstr>
      <vt:lpstr>Elements Of Improvement Plans</vt:lpstr>
      <vt:lpstr>Scheckel v. Sch. Dist. of Wauzeka  (Ct. App. 1994, Unpublished)</vt:lpstr>
      <vt:lpstr>Scheckel v. Sch. Dist. of Wauzeka  (Ct. App. 1994, Unpublished)</vt:lpstr>
      <vt:lpstr>“BAD FIT” CONSIDERATIONS</vt:lpstr>
      <vt:lpstr>Initial Steps</vt:lpstr>
      <vt:lpstr>Action Steps</vt:lpstr>
      <vt:lpstr>ALLEGATIONS OF ON-DUTY OR OFF-DUTY MISCONDUCT</vt:lpstr>
      <vt:lpstr>Investigation Principles</vt:lpstr>
      <vt:lpstr>Planning The Investigation</vt:lpstr>
      <vt:lpstr>Legal Aspects Of Investigations</vt:lpstr>
      <vt:lpstr>Allegations Of Off-Duty Misconduct</vt:lpstr>
      <vt:lpstr>Investigation Report</vt:lpstr>
      <vt:lpstr>Recommendation To The  District Administrator </vt:lpstr>
      <vt:lpstr>Recommendation To The  District Administrator </vt:lpstr>
      <vt:lpstr>Recommendation To The  District Administrator </vt:lpstr>
      <vt:lpstr>Recommendation To The  District Administrator </vt:lpstr>
      <vt:lpstr>Key Take-Aways </vt:lpstr>
      <vt:lpstr>Key Take-Aways </vt:lpstr>
      <vt:lpstr>Questions?</vt:lpstr>
    </vt:vector>
  </TitlesOfParts>
  <Company/>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Association Of Wisconsin School Administrators   THE ROLE OF A BUILDING LEADER AS THE  “SUPERVISOR” OF PROFESSIONAL STAFF  </dc:title>
  <cp:revision>1</cp:revision>
</cp:coreProperties>
</file>